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Hammersmith One" panose="020B0604020202020204" charset="0"/>
      <p:regular r:id="rId29"/>
    </p:embeddedFont>
    <p:embeddedFont>
      <p:font typeface="Helvetica Neue" panose="020B0604020202020204" charset="0"/>
      <p:regular r:id="rId30"/>
      <p:bold r:id="rId31"/>
      <p:italic r:id="rId32"/>
      <p:boldItalic r:id="rId3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" initials="DA" lastIdx="1" clrIdx="0">
    <p:extLst>
      <p:ext uri="{19B8F6BF-5375-455C-9EA6-DF929625EA0E}">
        <p15:presenceInfo xmlns:p15="http://schemas.microsoft.com/office/powerpoint/2012/main" userId="cd5fa47746d27c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42dfd55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042dfd55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Marlo: evolución de </a:t>
            </a:r>
            <a:r>
              <a:rPr lang="es-ES" dirty="0" err="1"/>
              <a:t>Malmo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Competición: Ahora ya no solo caza cerdos, sino otros animales como caballos.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crean otros escenarios como el de la derecha, en el que un agente recolecta el tesoro y los demás le protegen de atacantes.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Y en la de abajo, en la que se trata de construir una estructura, con el detalle de que quien trabaje más o lo haga más rápidamente, recibirá más recompensas.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042dfd550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042dfd550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042dfd55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042dfd550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042dfd55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042dfd550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042dfd55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042dfd55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42dfd550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42dfd550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042dfd55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042dfd55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042dfd550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042dfd550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042dfd55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042dfd55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042dfd55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042dfd55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042dfd5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042dfd5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042dfd550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042dfd550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042dfd55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042dfd55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Lograr una IA sólida y que sea difícil para un jugador medianamente experimentado.</a:t>
            </a:r>
            <a:br>
              <a:rPr lang="es-ES" dirty="0"/>
            </a:br>
            <a:r>
              <a:rPr lang="es-ES" dirty="0"/>
              <a:t>Por tanto, el objetivo final es conseguir agentes con comportamiento similar a los humanos.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 en este punto en el que los sistemas </a:t>
            </a:r>
            <a:r>
              <a:rPr lang="es-ES" dirty="0" err="1"/>
              <a:t>multiagente</a:t>
            </a:r>
            <a:r>
              <a:rPr lang="es-ES" dirty="0"/>
              <a:t> juegan un gran papel, ya que suelen ser muy realistas cuando se comportan como personajes.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042dfd55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042dfd55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Características: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El resolver problemas rápidamente. Habitualmente, estos problemas que resuelven son problemas parciales a un problema final, por lo que otra de sus características será el envío 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Estas soluciones a sus compañeros para que las complementen y lleguen a resolver el problema final.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esto, también hay mayor flexibilidad en los sistemas </a:t>
            </a:r>
            <a:r>
              <a:rPr lang="es-ES" dirty="0" err="1"/>
              <a:t>multiagente</a:t>
            </a:r>
            <a:r>
              <a:rPr lang="es-ES" dirty="0"/>
              <a:t>, ya que cada agente se encarga una tarea específica.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este ejemplo, vemos a los dos rivales típicos de Pokémon, Jessie y James, en un combate batalla en la que tendrán que cooperar como agentes, en cuanto a nivel de ataque y defensa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 lograr la victoria en el combate.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042dfd55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042dfd55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s habitual obtener recursos, construir bases, investigar tecnologías, crear unidades, controlar sus unidades, etc.</a:t>
            </a:r>
            <a:br>
              <a:rPr lang="es-ES" sz="1800" b="0" i="0" u="none" strike="noStrike" dirty="0">
                <a:solidFill>
                  <a:srgbClr val="000000"/>
                </a:solidFill>
                <a:effectLst/>
                <a:latin typeface="Helvetica Neue" panose="020B0604020202020204" charset="0"/>
              </a:rPr>
            </a:br>
            <a:br>
              <a:rPr lang="es-ES" sz="1800" b="0" i="0" u="none" strike="noStrike" dirty="0">
                <a:solidFill>
                  <a:srgbClr val="000000"/>
                </a:solidFill>
                <a:effectLst/>
                <a:latin typeface="Helvetica Neue" panose="020B0604020202020204" charset="0"/>
              </a:rPr>
            </a:b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Comentar dibujo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042dfd550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042dfd550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Implementación Python hecha por </a:t>
            </a:r>
            <a:r>
              <a:rPr lang="es-ES" dirty="0" err="1"/>
              <a:t>DeepMind</a:t>
            </a:r>
            <a:r>
              <a:rPr lang="es-ES" dirty="0"/>
              <a:t>, una empresa sobre IA de Google, del entorno de aprendizaje IA de </a:t>
            </a:r>
            <a:r>
              <a:rPr lang="es-ES" dirty="0" err="1"/>
              <a:t>StarCraft</a:t>
            </a:r>
            <a:r>
              <a:rPr lang="es-ES" dirty="0"/>
              <a:t> II.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Realmente, es una API de IA de </a:t>
            </a:r>
            <a:r>
              <a:rPr lang="es-ES" dirty="0" err="1"/>
              <a:t>StarCraft</a:t>
            </a:r>
            <a:r>
              <a:rPr lang="es-ES" dirty="0"/>
              <a:t> II que 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proporciona una interfaz para que los agentes interactúen con </a:t>
            </a:r>
            <a:r>
              <a:rPr lang="es-ES" sz="1800" b="0" i="1" u="none" strike="noStrike" dirty="0" err="1">
                <a:solidFill>
                  <a:srgbClr val="000000"/>
                </a:solidFill>
                <a:effectLst/>
                <a:latin typeface="Helvetica Neue" panose="020B0604020202020204" charset="0"/>
              </a:rPr>
              <a:t>StarCraft</a:t>
            </a:r>
            <a:r>
              <a:rPr lang="es-ES" sz="1800" b="0" i="1" u="none" strike="noStrike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 II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, obteniendo observaciones y enviando acciones.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042dfd55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042dfd55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Similarmente, tenemos SMAC, el entorno de aprendizaje de sistemas </a:t>
            </a:r>
            <a:r>
              <a:rPr lang="es-ES" dirty="0" err="1"/>
              <a:t>multiagente</a:t>
            </a:r>
            <a:r>
              <a:rPr lang="es-ES" dirty="0"/>
              <a:t> en </a:t>
            </a:r>
            <a:r>
              <a:rPr lang="es-ES" dirty="0" err="1"/>
              <a:t>StarCraft</a:t>
            </a:r>
            <a:r>
              <a:rPr lang="es-ES" dirty="0"/>
              <a:t> II del </a:t>
            </a:r>
            <a:r>
              <a:rPr lang="es-ES" dirty="0" err="1"/>
              <a:t>labotorio</a:t>
            </a:r>
            <a:r>
              <a:rPr lang="es-ES" dirty="0"/>
              <a:t> de </a:t>
            </a:r>
            <a:r>
              <a:rPr lang="es-ES" dirty="0" err="1"/>
              <a:t>Whiteson</a:t>
            </a:r>
            <a:r>
              <a:rPr lang="es-ES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42dfd55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42dfd55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´Como último juego, hablaré sobre Minecraft, un juego ya muy conocido, de mundo abierto, también llamado de tipo </a:t>
            </a:r>
            <a:r>
              <a:rPr lang="es-ES" dirty="0" err="1"/>
              <a:t>sandbox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 un juego en el que los jugadores crean, exploran, cooperan y socializan. Por tanto, al ser la cooperación y la socialización dos papeles fundamentales en el juego, los sistemas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Multiagente</a:t>
            </a:r>
            <a:r>
              <a:rPr lang="es-ES" dirty="0"/>
              <a:t> podrán jugar un rol muy interesante.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042dfd55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042dfd55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Respecto a Minecraft, tengo que hablaros sobre </a:t>
            </a:r>
            <a:r>
              <a:rPr lang="es-ES" dirty="0" err="1"/>
              <a:t>Malmo</a:t>
            </a:r>
            <a:r>
              <a:rPr lang="es-ES" dirty="0"/>
              <a:t>, una plataforma de investigación…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 través de </a:t>
            </a:r>
            <a:r>
              <a:rPr lang="es-ES" dirty="0" err="1"/>
              <a:t>Malmo</a:t>
            </a:r>
            <a:r>
              <a:rPr lang="es-ES" dirty="0"/>
              <a:t>, se intenta evaluar a los agentes para que puedan comprender mejor el entorno y, así, actuar acorde a él.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Escenario: dos agentes cooperan para atrapar a un cerdo.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183D0-06AF-4E9F-A643-ABE2FE1C7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A3A1D9-51B2-4DB5-8B36-7B0CBF964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47C584-74E3-40E2-85ED-F11204CE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2D66-06FB-4BAA-BA80-05C5AD1A1176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8C2511-7A73-4BB2-9D3F-C4D2CD73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367428-34C0-4A45-842F-AB0DC26F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4247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4E52A-FB00-4050-94A6-8A69D5DC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FD84DE-25AD-4894-89DF-9A2AD574F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01F38-63B7-459F-9F1D-7EAA9FE2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023-01A8-4AA4-ADAE-C460A0397BE6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A39AA0-8E6A-4887-B54C-AE34FF6C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49AD18-D93E-424B-96AA-F7CB0D0F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906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CAB222-B138-42DA-9DDB-B603FFE7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A11398-2C1A-4C2F-BECF-B32BDD22B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8686E1-46BC-4F6B-8D91-B396DB40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6118-6184-4084-846B-8FA54C4AF494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139134-EC55-4803-BCB2-748412DA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B03451-F6E9-4797-9771-FDC0BE0F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6789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57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04DAD-BC65-4029-98A1-BBB2B5E3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96F4C1-5A57-498D-B006-820E8B1F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36A243-4B45-4F61-81AC-EEAA5D9B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2DD4-EB1C-4549-BAEE-350BF5774490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49AA74-122C-4FCB-822A-D60E9C82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0F803D-FD1A-4422-B9A0-37BB5A79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906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254BB-CB2A-444F-B0FD-27D8728B2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1F92F-45A0-496F-B6C0-A28FA16C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3D0BEE-C744-4AC1-AEF8-3CCDF992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A776D-646C-4049-A33F-5E3A084A5ABB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789051-B677-4830-A2BF-54A5625EA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63DD76-25B8-41FB-9F27-2F35A94D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69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23909-F9E7-4E8F-B570-B19FFDD0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CCE1E3-64E7-49B9-A660-E43D856BF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BD5C32-4333-4689-8757-2D3DAB7D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A45EF-FC85-4FE7-8C74-FA4A776B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BD9DC-FFEE-422A-9258-0D29AD30C816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175EB2-B088-4211-82C7-314D993F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2E02A-5D29-4C95-82EF-EB5623A0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31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CE63E-2B13-4F5B-8C15-AD0EB81D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4C2ED1-60FD-4C96-855C-D303E3F34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A461CE-BB73-4A53-951C-82C864EC1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A30A04-667D-4078-98D8-079BF5EA0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09F173-6248-4984-999E-123CCCFEA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C4FD2A-FF3E-42D8-888E-5F50F56F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C0FA-CFB2-4F0A-9FD8-201F0E282362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4D115D-8B05-499B-B5BF-D1F5ADC8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8A33BB-4012-42A0-ABD4-B6E9A9BD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6270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8A558-9DE3-4D48-BB1C-64298C2B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5D91AE-28C2-4B06-8D7A-602A0FBC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A613-3C12-43B1-B2CC-0DC64386E125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0248D7-A85C-48C1-81F2-71C9ECA8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1C160B-2FE4-4D26-98FD-E0BEA685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001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F969E2-CD1B-4767-A026-D04A3C8B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5FF2B-E9F8-47E4-B6E8-B0023DE37EFD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75C470-0F9E-473B-94E0-2722F67C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B5B835-1A13-4733-8FCB-571AB69E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261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519D6-8E34-41D9-89B3-5C4AEE5D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A9D2D-716B-4F33-A464-91359139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930EDB-CFBE-46BB-A14D-677177068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934F79-7E5B-40C8-9C08-77EFDAC2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FA31-0663-435E-AB49-7FF313871B42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AF4DCE-9096-4FC5-9711-3DDB3652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9FCEF4-A174-40C2-95D6-6D01E557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246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AD5F2-CEDC-42DA-9A36-AD1CD210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EA5738-1E2E-4DF2-8367-56BA5CD3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D321F5-B73C-4D5A-A6D1-518E6C5D1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8E8453-9C55-4F02-89F0-FCA829E30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0396-F37B-4528-B9E3-94549B48E2A6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2A2F1C-7737-40C3-8836-83CB5042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95AD71-A302-4220-BABC-DAAA2F1D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690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CF4E01-5224-49FA-BBA2-4DEEC925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33C392-C1A8-42FE-8EF5-E94D39FE4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920805-2EA3-4398-A994-1272042A5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B6C0-8F3F-4ED3-9C53-314A63852414}" type="datetime1">
              <a:rPr lang="es-ES" smtClean="0"/>
              <a:t>09/06/2021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2A76D8-C1E1-484A-BC7C-84EED659C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2B71C1-792A-42F7-BB82-E681FAB06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561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document/d/1AU3UrM_f5CTInwDThA-oEaifI6NiCp4YZezOCNCAjh8/edit#heading=h.sza21px1ms0x" TargetMode="External"/><Relationship Id="rId13" Type="http://schemas.openxmlformats.org/officeDocument/2006/relationships/hyperlink" Target="https://docs.google.com/document/d/1AU3UrM_f5CTInwDThA-oEaifI6NiCp4YZezOCNCAjh8/edit#heading=h.4n8pqhttig0c" TargetMode="External"/><Relationship Id="rId3" Type="http://schemas.openxmlformats.org/officeDocument/2006/relationships/hyperlink" Target="https://docs.google.com/document/d/1AU3UrM_f5CTInwDThA-oEaifI6NiCp4YZezOCNCAjh8/edit#heading=h.m2h70q847ku" TargetMode="External"/><Relationship Id="rId7" Type="http://schemas.openxmlformats.org/officeDocument/2006/relationships/hyperlink" Target="https://docs.google.com/document/d/1AU3UrM_f5CTInwDThA-oEaifI6NiCp4YZezOCNCAjh8/edit#heading=h.jo52eeupascj" TargetMode="External"/><Relationship Id="rId12" Type="http://schemas.openxmlformats.org/officeDocument/2006/relationships/hyperlink" Target="https://docs.google.com/document/d/1AU3UrM_f5CTInwDThA-oEaifI6NiCp4YZezOCNCAjh8/edit#heading=h.d2bkp0sbniy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google.com/document/d/1AU3UrM_f5CTInwDThA-oEaifI6NiCp4YZezOCNCAjh8/edit#heading=h.m1xa1zvyttov" TargetMode="External"/><Relationship Id="rId11" Type="http://schemas.openxmlformats.org/officeDocument/2006/relationships/hyperlink" Target="https://docs.google.com/document/d/1AU3UrM_f5CTInwDThA-oEaifI6NiCp4YZezOCNCAjh8/edit#heading=h.47ejhadrhrs3" TargetMode="External"/><Relationship Id="rId5" Type="http://schemas.openxmlformats.org/officeDocument/2006/relationships/hyperlink" Target="https://docs.google.com/document/d/1AU3UrM_f5CTInwDThA-oEaifI6NiCp4YZezOCNCAjh8/edit#heading=h.50qnd6zbxk3d" TargetMode="External"/><Relationship Id="rId15" Type="http://schemas.openxmlformats.org/officeDocument/2006/relationships/hyperlink" Target="https://docs.google.com/document/d/1AU3UrM_f5CTInwDThA-oEaifI6NiCp4YZezOCNCAjh8/edit#heading=h.m9ciao556o4t" TargetMode="External"/><Relationship Id="rId10" Type="http://schemas.openxmlformats.org/officeDocument/2006/relationships/hyperlink" Target="https://docs.google.com/document/d/1AU3UrM_f5CTInwDThA-oEaifI6NiCp4YZezOCNCAjh8/edit#heading=h.251zhypqluin" TargetMode="External"/><Relationship Id="rId4" Type="http://schemas.openxmlformats.org/officeDocument/2006/relationships/hyperlink" Target="https://docs.google.com/document/d/1AU3UrM_f5CTInwDThA-oEaifI6NiCp4YZezOCNCAjh8/edit#heading=h.g1hazrg7igzt" TargetMode="External"/><Relationship Id="rId9" Type="http://schemas.openxmlformats.org/officeDocument/2006/relationships/hyperlink" Target="https://docs.google.com/document/d/1AU3UrM_f5CTInwDThA-oEaifI6NiCp4YZezOCNCAjh8/edit#heading=h.hihk3u1v4not" TargetMode="External"/><Relationship Id="rId14" Type="http://schemas.openxmlformats.org/officeDocument/2006/relationships/hyperlink" Target="https://docs.google.com/document/d/1AU3UrM_f5CTInwDThA-oEaifI6NiCp4YZezOCNCAjh8/edit#heading=h.mmcbuxo3g3p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U3UrM_f5CTInwDThA-oEaifI6NiCp4YZezOCNCAjh8/edit#heading=h.m2h70q847k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71900" y="202175"/>
            <a:ext cx="8520600" cy="6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 b="1" u="sng">
                <a:latin typeface="Hammersmith One"/>
                <a:ea typeface="Hammersmith One"/>
                <a:cs typeface="Hammersmith One"/>
                <a:sym typeface="Hammersmith One"/>
              </a:rPr>
              <a:t>Sistemas multiagente en videojuegos</a:t>
            </a:r>
            <a:endParaRPr sz="3000" b="1" u="sng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71900" y="1592425"/>
            <a:ext cx="8520600" cy="13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Miembros del grupo: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r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David Arnal García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r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s" sz="2400">
                <a:latin typeface="Helvetica Neue"/>
                <a:ea typeface="Helvetica Neue"/>
                <a:cs typeface="Helvetica Neue"/>
                <a:sym typeface="Helvetica Neue"/>
              </a:rPr>
              <a:t>Luis Alberto Álvarez Zavaleta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6CF134F-9F51-4AAA-A627-0A5045BC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b="1" i="1" dirty="0">
                <a:latin typeface="Helvetica Neue"/>
                <a:ea typeface="Helvetica Neue"/>
                <a:cs typeface="Helvetica Neue"/>
                <a:sym typeface="Helvetica Neue"/>
              </a:rPr>
              <a:t>MARLÖ</a:t>
            </a:r>
            <a:endParaRPr lang="es-ES" sz="1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2018, se crea </a:t>
            </a:r>
            <a:r>
              <a:rPr lang="es-ES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MARLÖ: </a:t>
            </a:r>
            <a:r>
              <a:rPr lang="es-ES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</a:t>
            </a:r>
            <a:r>
              <a:rPr lang="es-ES" i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</a:t>
            </a:r>
            <a:r>
              <a:rPr lang="es-ES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i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Reinforcement</a:t>
            </a:r>
            <a:r>
              <a:rPr lang="es-ES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i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</a:t>
            </a:r>
            <a:r>
              <a:rPr lang="es-ES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s-ES" i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MalmÖ</a:t>
            </a:r>
            <a:r>
              <a:rPr lang="es-ES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s-E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Ese mismo año, se hizo una nueva competición. resultados.</a:t>
            </a: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s-ES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00" y="2174946"/>
            <a:ext cx="4904949" cy="1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1300" y="2221250"/>
            <a:ext cx="1802700" cy="158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175" y="3379400"/>
            <a:ext cx="1849125" cy="17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3F3DAB3-F81A-4B49-83ED-B84A01F9E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627509" y="542923"/>
            <a:ext cx="4501582" cy="11215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3000" b="1" i="1">
                <a:sym typeface="Helvetica Neue"/>
              </a:rPr>
              <a:t>Final Fantasy XV</a:t>
            </a:r>
            <a:endParaRPr lang="en-US" sz="3000" dirty="0">
              <a:sym typeface="Helvetica Neue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627510" y="1803800"/>
            <a:ext cx="4501582" cy="279677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 err="1">
                <a:sym typeface="Helvetica Neue"/>
              </a:rPr>
              <a:t>Desarrollado</a:t>
            </a:r>
            <a:r>
              <a:rPr lang="en-US" sz="1500" dirty="0">
                <a:sym typeface="Helvetica Neue"/>
              </a:rPr>
              <a:t> a </a:t>
            </a:r>
            <a:r>
              <a:rPr lang="en-US" sz="1500" dirty="0" err="1">
                <a:sym typeface="Helvetica Neue"/>
              </a:rPr>
              <a:t>través</a:t>
            </a:r>
            <a:r>
              <a:rPr lang="en-US" sz="1500" dirty="0">
                <a:sym typeface="Helvetica Neue"/>
              </a:rPr>
              <a:t> de </a:t>
            </a:r>
            <a:r>
              <a:rPr lang="en-US" sz="1500" i="1" dirty="0">
                <a:sym typeface="Helvetica Neue"/>
              </a:rPr>
              <a:t>Luminous Studio.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Helvetica Neue"/>
              </a:rPr>
              <a:t>Sistema de </a:t>
            </a:r>
            <a:r>
              <a:rPr lang="en-US" sz="1500" dirty="0" err="1">
                <a:sym typeface="Helvetica Neue"/>
              </a:rPr>
              <a:t>colaboración</a:t>
            </a:r>
            <a:r>
              <a:rPr lang="en-US" sz="1500" dirty="0">
                <a:sym typeface="Helvetica Neue"/>
              </a:rPr>
              <a:t> entre </a:t>
            </a:r>
            <a:r>
              <a:rPr lang="en-US" sz="1500" dirty="0" err="1">
                <a:sym typeface="Helvetica Neue"/>
              </a:rPr>
              <a:t>agentes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dirty="0" err="1">
                <a:sym typeface="Helvetica Neue"/>
              </a:rPr>
              <a:t>avanzado</a:t>
            </a:r>
            <a:r>
              <a:rPr lang="en-US" sz="1500" dirty="0">
                <a:sym typeface="Helvetica Neue"/>
              </a:rPr>
              <a:t> gracias al motor </a:t>
            </a:r>
            <a:r>
              <a:rPr lang="en-US" sz="1500" i="1" dirty="0">
                <a:sym typeface="Helvetica Neue"/>
              </a:rPr>
              <a:t>AI Graph</a:t>
            </a:r>
            <a:r>
              <a:rPr lang="en-US" sz="1500" dirty="0">
                <a:sym typeface="Helvetica Neue"/>
              </a:rPr>
              <a:t>.</a:t>
            </a:r>
            <a:endParaRPr lang="en-US" sz="1500" i="1" dirty="0">
              <a:sym typeface="Helvetica Neue"/>
            </a:endParaRP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 err="1">
                <a:sym typeface="Helvetica Neue"/>
              </a:rPr>
              <a:t>Características</a:t>
            </a:r>
            <a:r>
              <a:rPr lang="en-US" sz="1500" dirty="0">
                <a:sym typeface="Helvetica Neue"/>
              </a:rPr>
              <a:t>:</a:t>
            </a:r>
          </a:p>
          <a:p>
            <a:pPr marL="10287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500" dirty="0" err="1">
                <a:sym typeface="Helvetica Neue"/>
              </a:rPr>
              <a:t>Apoyo</a:t>
            </a:r>
            <a:r>
              <a:rPr lang="en-US" sz="1500" dirty="0">
                <a:sym typeface="Helvetica Neue"/>
              </a:rPr>
              <a:t> a </a:t>
            </a:r>
            <a:r>
              <a:rPr lang="en-US" sz="1500" dirty="0" err="1">
                <a:sym typeface="Helvetica Neue"/>
              </a:rPr>
              <a:t>agentes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dirty="0" err="1">
                <a:sym typeface="Helvetica Neue"/>
              </a:rPr>
              <a:t>aliados</a:t>
            </a:r>
            <a:r>
              <a:rPr lang="en-US" sz="1500" dirty="0">
                <a:sym typeface="Helvetica Neue"/>
              </a:rPr>
              <a:t>.</a:t>
            </a:r>
          </a:p>
          <a:p>
            <a:pPr marL="10287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500" dirty="0" err="1">
                <a:sym typeface="Helvetica Neue"/>
              </a:rPr>
              <a:t>Persecución</a:t>
            </a:r>
            <a:r>
              <a:rPr lang="en-US" sz="1500" dirty="0">
                <a:sym typeface="Helvetica Neue"/>
              </a:rPr>
              <a:t> a </a:t>
            </a:r>
            <a:r>
              <a:rPr lang="en-US" sz="1500" dirty="0" err="1">
                <a:sym typeface="Helvetica Neue"/>
              </a:rPr>
              <a:t>jugadores</a:t>
            </a:r>
            <a:r>
              <a:rPr lang="en-US" sz="1500" dirty="0">
                <a:sym typeface="Helvetica Neue"/>
              </a:rPr>
              <a:t>.</a:t>
            </a:r>
          </a:p>
          <a:p>
            <a:pPr marL="10287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500" dirty="0" err="1">
                <a:sym typeface="Helvetica Neue"/>
              </a:rPr>
              <a:t>Creación</a:t>
            </a:r>
            <a:r>
              <a:rPr lang="en-US" sz="1500" dirty="0">
                <a:sym typeface="Helvetica Neue"/>
              </a:rPr>
              <a:t> de </a:t>
            </a:r>
            <a:r>
              <a:rPr lang="en-US" sz="1500" dirty="0" err="1">
                <a:sym typeface="Helvetica Neue"/>
              </a:rPr>
              <a:t>tácticas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dirty="0" err="1">
                <a:sym typeface="Helvetica Neue"/>
              </a:rPr>
              <a:t>inteligentes</a:t>
            </a:r>
            <a:r>
              <a:rPr lang="en-US" sz="1500" dirty="0">
                <a:sym typeface="Helvetica Neue"/>
              </a:rPr>
              <a:t>.</a:t>
            </a:r>
          </a:p>
        </p:txBody>
      </p:sp>
      <p:pic>
        <p:nvPicPr>
          <p:cNvPr id="2050" name="Picture 2" descr="Final Fantasy XV: PS4, Xbox One - HobbyConsolas Juegos">
            <a:extLst>
              <a:ext uri="{FF2B5EF4-FFF2-40B4-BE49-F238E27FC236}">
                <a16:creationId xmlns:a16="http://schemas.microsoft.com/office/drawing/2014/main" id="{2E2B212E-90C9-42C7-AB9A-A593D11C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2429"/>
          <a:stretch/>
        </p:blipFill>
        <p:spPr bwMode="auto">
          <a:xfrm>
            <a:off x="5573112" y="36143"/>
            <a:ext cx="3253299" cy="32566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I最前線の現場から【スクウェア・エニックス】ゲーム・キャラクターはどのように意志決定するのか | Think IT（シンクイット）">
            <a:extLst>
              <a:ext uri="{FF2B5EF4-FFF2-40B4-BE49-F238E27FC236}">
                <a16:creationId xmlns:a16="http://schemas.microsoft.com/office/drawing/2014/main" id="{9817CD4A-1682-4F08-A9FB-913C0349D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6" name="Picture 8" descr="AI最前線の現場から【スクウェア・エニックス】ゲーム・キャラクターはどのように意志決定するのか | Think IT（シンクイット）">
            <a:extLst>
              <a:ext uri="{FF2B5EF4-FFF2-40B4-BE49-F238E27FC236}">
                <a16:creationId xmlns:a16="http://schemas.microsoft.com/office/drawing/2014/main" id="{C1C8CB3B-C78F-4D1A-87E9-36F7C0697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752" y="3202187"/>
            <a:ext cx="3493701" cy="19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BEE0B4-760B-46DE-8E9E-CD8B7B26E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71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1" i="1" dirty="0">
                <a:latin typeface="Helvetica Neue"/>
                <a:ea typeface="Helvetica Neue"/>
                <a:cs typeface="Helvetica Neue"/>
                <a:sym typeface="Helvetica Neue"/>
              </a:rPr>
              <a:t>Black &amp; White</a:t>
            </a:r>
            <a:r>
              <a:rPr lang="es" sz="2000" b="1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" sz="2000" b="1" i="1" dirty="0">
                <a:latin typeface="Helvetica Neue"/>
                <a:ea typeface="Helvetica Neue"/>
                <a:cs typeface="Helvetica Neue"/>
                <a:sym typeface="Helvetica Neue"/>
              </a:rPr>
              <a:t>BDI</a:t>
            </a:r>
            <a:r>
              <a:rPr lang="es" sz="2000" b="1" dirty="0">
                <a:latin typeface="Helvetica Neue"/>
                <a:ea typeface="Helvetica Neue"/>
                <a:cs typeface="Helvetica Neue"/>
                <a:sym typeface="Helvetica Neue"/>
              </a:rPr>
              <a:t> en videojuegos</a:t>
            </a: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241250" y="1152825"/>
            <a:ext cx="518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Videojuego creado por </a:t>
            </a:r>
            <a:r>
              <a:rPr lang="es" sz="18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Lionhead Studios.</a:t>
            </a:r>
            <a:endParaRPr sz="1800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IA </a:t>
            </a:r>
            <a:r>
              <a:rPr lang="es" sz="18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BDI </a:t>
            </a:r>
            <a:r>
              <a:rPr lang="e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muy avanzada.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utilización de agentes </a:t>
            </a:r>
            <a:r>
              <a:rPr lang="es" sz="18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BDI</a:t>
            </a:r>
            <a:r>
              <a:rPr lang="e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este tipo videojuego es interesante por el gran potencial que pueden llegar a tener.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Riesgo de </a:t>
            </a:r>
            <a:r>
              <a:rPr lang="e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suprainteligencia</a:t>
            </a:r>
            <a:r>
              <a:rPr lang="e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301" y="2797697"/>
            <a:ext cx="2761649" cy="19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300" y="361175"/>
            <a:ext cx="2761651" cy="20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3FA9AFA-0348-41BB-8227-6E1DCA39AF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45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192405"/>
            <a:ext cx="8778240" cy="477392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4326153"/>
            <a:ext cx="4800600" cy="0"/>
          </a:xfrm>
          <a:prstGeom prst="line">
            <a:avLst/>
          </a:prstGeom>
          <a:ln>
            <a:solidFill>
              <a:srgbClr val="44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832485" y="3208017"/>
            <a:ext cx="7475220" cy="11702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ct val="56896"/>
            </a:pPr>
            <a:r>
              <a:rPr lang="en-US" sz="3400" b="1">
                <a:solidFill>
                  <a:srgbClr val="445E60"/>
                </a:solidFill>
                <a:sym typeface="Helvetica Neue"/>
              </a:rPr>
              <a:t>Herramientas para el desarrollo de sistemas multiagente</a:t>
            </a:r>
            <a:endParaRPr lang="en-US" sz="3400">
              <a:solidFill>
                <a:srgbClr val="445E60"/>
              </a:solidFill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/>
          <a:srcRect t="5018" r="2" b="10348"/>
          <a:stretch/>
        </p:blipFill>
        <p:spPr>
          <a:xfrm>
            <a:off x="182880" y="192405"/>
            <a:ext cx="8778240" cy="2823207"/>
          </a:xfrm>
          <a:prstGeom prst="rect">
            <a:avLst/>
          </a:prstGeom>
          <a:noFill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586D6AA-97FF-4246-953F-F658CD94F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240882"/>
            <a:ext cx="5380685" cy="4422557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16137" y="480197"/>
            <a:ext cx="4653738" cy="100873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3000" b="1" i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IsoMonks</a:t>
            </a:r>
            <a:endParaRPr lang="en-US" sz="3000" b="1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616136" y="1591321"/>
            <a:ext cx="4653738" cy="27201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 err="1">
                <a:sym typeface="Helvetica Neue"/>
              </a:rPr>
              <a:t>Conector</a:t>
            </a:r>
            <a:r>
              <a:rPr lang="en-US" sz="1800" dirty="0">
                <a:sym typeface="Helvetica Neue"/>
              </a:rPr>
              <a:t> </a:t>
            </a:r>
            <a:r>
              <a:rPr lang="en-US" sz="1800" dirty="0" err="1">
                <a:sym typeface="Helvetica Neue"/>
              </a:rPr>
              <a:t>Iso</a:t>
            </a:r>
            <a:r>
              <a:rPr lang="en-US" sz="1800" i="1" dirty="0" err="1">
                <a:sym typeface="Helvetica Neue"/>
              </a:rPr>
              <a:t>Unity</a:t>
            </a:r>
            <a:r>
              <a:rPr lang="en-US" sz="1800" i="1" dirty="0">
                <a:sym typeface="Helvetica Neue"/>
              </a:rPr>
              <a:t>-Jason</a:t>
            </a:r>
            <a:r>
              <a:rPr lang="en-US" sz="18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 err="1">
                <a:sym typeface="Helvetica Neue"/>
              </a:rPr>
              <a:t>Delega</a:t>
            </a:r>
            <a:r>
              <a:rPr lang="en-US" sz="1800" dirty="0">
                <a:sym typeface="Helvetica Neue"/>
              </a:rPr>
              <a:t> </a:t>
            </a:r>
            <a:r>
              <a:rPr lang="en-US" sz="1800" dirty="0" err="1">
                <a:sym typeface="Helvetica Neue"/>
              </a:rPr>
              <a:t>toda</a:t>
            </a:r>
            <a:r>
              <a:rPr lang="en-US" sz="1800" dirty="0">
                <a:sym typeface="Helvetica Neue"/>
              </a:rPr>
              <a:t> la </a:t>
            </a:r>
            <a:r>
              <a:rPr lang="en-US" sz="1800" dirty="0" err="1">
                <a:sym typeface="Helvetica Neue"/>
              </a:rPr>
              <a:t>computación</a:t>
            </a:r>
            <a:r>
              <a:rPr lang="en-US" sz="1800" dirty="0">
                <a:sym typeface="Helvetica Neue"/>
              </a:rPr>
              <a:t> de los </a:t>
            </a:r>
            <a:r>
              <a:rPr lang="en-US" sz="1800" dirty="0" err="1">
                <a:sym typeface="Helvetica Neue"/>
              </a:rPr>
              <a:t>agentes</a:t>
            </a:r>
            <a:r>
              <a:rPr lang="en-US" sz="1800" dirty="0">
                <a:sym typeface="Helvetica Neue"/>
              </a:rPr>
              <a:t> a </a:t>
            </a:r>
            <a:r>
              <a:rPr lang="en-US" sz="1800" i="1" dirty="0">
                <a:sym typeface="Helvetica Neue"/>
              </a:rPr>
              <a:t>Jason</a:t>
            </a:r>
            <a:r>
              <a:rPr lang="en-US" sz="18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ym typeface="Helvetica Neue"/>
              </a:rPr>
              <a:t>Se </a:t>
            </a:r>
            <a:r>
              <a:rPr lang="en-US" sz="1800" dirty="0" err="1">
                <a:sym typeface="Helvetica Neue"/>
              </a:rPr>
              <a:t>conecta</a:t>
            </a:r>
            <a:r>
              <a:rPr lang="en-US" sz="1800" dirty="0">
                <a:sym typeface="Helvetica Neue"/>
              </a:rPr>
              <a:t> a los </a:t>
            </a:r>
            <a:r>
              <a:rPr lang="en-US" sz="1800" i="1" dirty="0">
                <a:sym typeface="Helvetica Neue"/>
              </a:rPr>
              <a:t>NPCs</a:t>
            </a:r>
            <a:r>
              <a:rPr lang="en-US" sz="1800" dirty="0">
                <a:sym typeface="Helvetica Neue"/>
              </a:rPr>
              <a:t> de </a:t>
            </a:r>
            <a:r>
              <a:rPr lang="en-US" sz="1800" i="1" dirty="0">
                <a:sym typeface="Helvetica Neue"/>
              </a:rPr>
              <a:t>Unity</a:t>
            </a:r>
            <a:r>
              <a:rPr lang="en-US" sz="1800" dirty="0">
                <a:sym typeface="Helvetica Neue"/>
              </a:rPr>
              <a:t> a </a:t>
            </a:r>
            <a:r>
              <a:rPr lang="en-US" sz="1800" dirty="0" err="1">
                <a:sym typeface="Helvetica Neue"/>
              </a:rPr>
              <a:t>través</a:t>
            </a:r>
            <a:r>
              <a:rPr lang="en-US" sz="1800" dirty="0">
                <a:sym typeface="Helvetica Neue"/>
              </a:rPr>
              <a:t> de </a:t>
            </a:r>
            <a:r>
              <a:rPr lang="en-US" sz="1800" i="1" dirty="0">
                <a:sym typeface="Helvetica Neue"/>
              </a:rPr>
              <a:t>sockets.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ym typeface="Helvetica Neue"/>
              </a:rPr>
              <a:t>Problema</a:t>
            </a:r>
            <a:r>
              <a:rPr lang="en-US" sz="1800" b="1" dirty="0">
                <a:sym typeface="Helvetica Neue"/>
              </a:rPr>
              <a:t>: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 err="1">
                <a:sym typeface="Helvetica Neue"/>
              </a:rPr>
              <a:t>Desarrollado</a:t>
            </a:r>
            <a:r>
              <a:rPr lang="en-US" sz="1800" dirty="0">
                <a:sym typeface="Helvetica Neue"/>
              </a:rPr>
              <a:t> para un </a:t>
            </a:r>
            <a:r>
              <a:rPr lang="en-US" sz="1800" dirty="0" err="1">
                <a:sym typeface="Helvetica Neue"/>
              </a:rPr>
              <a:t>Trabajo</a:t>
            </a:r>
            <a:r>
              <a:rPr lang="en-US" sz="1800" dirty="0">
                <a:sym typeface="Helvetica Neue"/>
              </a:rPr>
              <a:t> de Fin Grado </a:t>
            </a:r>
            <a:r>
              <a:rPr lang="en-US" sz="1800" dirty="0" err="1">
                <a:sym typeface="Helvetica Neue"/>
              </a:rPr>
              <a:t>específico</a:t>
            </a:r>
            <a:r>
              <a:rPr lang="en-US" sz="1800" dirty="0">
                <a:sym typeface="Helvetica Neue"/>
              </a:rPr>
              <a:t>.</a:t>
            </a: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/>
          <a:srcRect l="1055" r="3461" b="6"/>
          <a:stretch/>
        </p:blipFill>
        <p:spPr>
          <a:xfrm>
            <a:off x="5872164" y="230181"/>
            <a:ext cx="3031807" cy="1714500"/>
          </a:xfrm>
          <a:prstGeom prst="rect">
            <a:avLst/>
          </a:prstGeom>
          <a:noFill/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/>
          <a:srcRect t="4732" r="6" b="9711"/>
          <a:stretch/>
        </p:blipFill>
        <p:spPr>
          <a:xfrm>
            <a:off x="5859530" y="2121693"/>
            <a:ext cx="3031808" cy="2282783"/>
          </a:xfrm>
          <a:prstGeom prst="rect">
            <a:avLst/>
          </a:prstGeom>
          <a:noFill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969FA12-E4A6-4474-B69D-876EBF424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240882"/>
            <a:ext cx="5380685" cy="4422557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616137" y="480197"/>
            <a:ext cx="4653738" cy="100873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3000" b="1">
                <a:sym typeface="Helvetica Neue"/>
              </a:rPr>
              <a:t>UnityProlog</a:t>
            </a:r>
            <a:endParaRPr lang="en-US" sz="3000"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616136" y="1591321"/>
            <a:ext cx="4653738" cy="27201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dirty="0">
                <a:sym typeface="Helvetica Neue"/>
              </a:rPr>
              <a:t>Primer </a:t>
            </a:r>
            <a:r>
              <a:rPr lang="en-US" sz="1300" dirty="0" err="1">
                <a:sym typeface="Helvetica Neue"/>
              </a:rPr>
              <a:t>intérprete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i="1" dirty="0">
                <a:sym typeface="Helvetica Neue"/>
              </a:rPr>
              <a:t>Prolog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dirty="0" err="1">
                <a:sym typeface="Helvetica Neue"/>
              </a:rPr>
              <a:t>implementado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dirty="0" err="1">
                <a:sym typeface="Helvetica Neue"/>
              </a:rPr>
              <a:t>en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i="1" dirty="0">
                <a:sym typeface="Helvetica Neue"/>
              </a:rPr>
              <a:t>Unity.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dirty="0" err="1">
                <a:sym typeface="Helvetica Neue"/>
              </a:rPr>
              <a:t>Ofrece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dirty="0" err="1">
                <a:sym typeface="Helvetica Neue"/>
              </a:rPr>
              <a:t>interfaz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dirty="0" err="1">
                <a:sym typeface="Helvetica Neue"/>
              </a:rPr>
              <a:t>en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i="1" dirty="0">
                <a:sym typeface="Helvetica Neue"/>
              </a:rPr>
              <a:t>Unity</a:t>
            </a:r>
            <a:r>
              <a:rPr lang="en-US" sz="1300" dirty="0">
                <a:sym typeface="Helvetica Neue"/>
              </a:rPr>
              <a:t>.</a:t>
            </a:r>
          </a:p>
          <a:p>
            <a:pPr marL="228600" lvl="0" indent="-228600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>
                <a:sym typeface="Helvetica Neue"/>
              </a:rPr>
              <a:t>Beneficio</a:t>
            </a:r>
            <a:r>
              <a:rPr lang="en-US" sz="1300" b="1" dirty="0">
                <a:sym typeface="Helvetica Neue"/>
              </a:rPr>
              <a:t>: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dirty="0">
                <a:sym typeface="Helvetica Neue"/>
              </a:rPr>
              <a:t>Base Global de </a:t>
            </a:r>
            <a:r>
              <a:rPr lang="en-US" sz="1300" dirty="0" err="1">
                <a:sym typeface="Helvetica Neue"/>
              </a:rPr>
              <a:t>Conocimientos</a:t>
            </a:r>
            <a:r>
              <a:rPr lang="en-US" sz="1300" dirty="0">
                <a:sym typeface="Helvetica Neue"/>
              </a:rPr>
              <a:t> (</a:t>
            </a:r>
            <a:r>
              <a:rPr lang="en-US" sz="1300" i="1" dirty="0">
                <a:sym typeface="Helvetica Neue"/>
              </a:rPr>
              <a:t>KB</a:t>
            </a:r>
            <a:r>
              <a:rPr lang="en-US" sz="1300" dirty="0">
                <a:sym typeface="Helvetica Neue"/>
              </a:rPr>
              <a:t>).</a:t>
            </a:r>
          </a:p>
          <a:p>
            <a:pPr marL="228600" lvl="0" indent="-228600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>
                <a:sym typeface="Helvetica Neue"/>
              </a:rPr>
              <a:t>Problema</a:t>
            </a:r>
            <a:r>
              <a:rPr lang="en-US" sz="1300" b="1" dirty="0">
                <a:sym typeface="Helvetica Neue"/>
              </a:rPr>
              <a:t>: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dirty="0">
                <a:sym typeface="Helvetica Neue"/>
              </a:rPr>
              <a:t>Solo </a:t>
            </a:r>
            <a:r>
              <a:rPr lang="en-US" sz="1300" dirty="0" err="1">
                <a:sym typeface="Helvetica Neue"/>
              </a:rPr>
              <a:t>resuelve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dirty="0" err="1">
                <a:sym typeface="Helvetica Neue"/>
              </a:rPr>
              <a:t>reglas</a:t>
            </a:r>
            <a:r>
              <a:rPr lang="en-US" sz="1300" dirty="0">
                <a:sym typeface="Helvetica Neue"/>
              </a:rPr>
              <a:t> simples.</a:t>
            </a:r>
          </a:p>
          <a:p>
            <a:pPr marL="2286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b="1" dirty="0" err="1">
                <a:sym typeface="Helvetica Neue"/>
              </a:rPr>
              <a:t>Limitaciones</a:t>
            </a:r>
            <a:r>
              <a:rPr lang="en-US" sz="1300" b="1" dirty="0">
                <a:sym typeface="Helvetica Neue"/>
              </a:rPr>
              <a:t>: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dirty="0">
                <a:sym typeface="Helvetica Neue"/>
              </a:rPr>
              <a:t>No </a:t>
            </a:r>
            <a:r>
              <a:rPr lang="en-US" sz="1300" dirty="0" err="1">
                <a:sym typeface="Helvetica Neue"/>
              </a:rPr>
              <a:t>soporta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dirty="0" err="1">
                <a:sym typeface="Helvetica Neue"/>
              </a:rPr>
              <a:t>reglas</a:t>
            </a:r>
            <a:r>
              <a:rPr lang="en-US" sz="1300" dirty="0">
                <a:sym typeface="Helvetica Neue"/>
              </a:rPr>
              <a:t> de </a:t>
            </a:r>
            <a:r>
              <a:rPr lang="en-US" sz="1300" dirty="0" err="1">
                <a:sym typeface="Helvetica Neue"/>
              </a:rPr>
              <a:t>más</a:t>
            </a:r>
            <a:r>
              <a:rPr lang="en-US" sz="1300" dirty="0">
                <a:sym typeface="Helvetica Neue"/>
              </a:rPr>
              <a:t> de 10 </a:t>
            </a:r>
            <a:r>
              <a:rPr lang="en-US" sz="1300" dirty="0" err="1">
                <a:sym typeface="Helvetica Neue"/>
              </a:rPr>
              <a:t>objetivos</a:t>
            </a:r>
            <a:r>
              <a:rPr lang="en-US" sz="13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dirty="0" err="1">
                <a:sym typeface="Helvetica Neue"/>
              </a:rPr>
              <a:t>Sintaxis</a:t>
            </a:r>
            <a:r>
              <a:rPr lang="en-US" sz="1300" dirty="0">
                <a:sym typeface="Helvetica Neue"/>
              </a:rPr>
              <a:t> Prolog ≠ </a:t>
            </a:r>
            <a:r>
              <a:rPr lang="en-US" sz="1300" dirty="0" err="1">
                <a:sym typeface="Helvetica Neue"/>
              </a:rPr>
              <a:t>Sintaxis</a:t>
            </a:r>
            <a:r>
              <a:rPr lang="en-US" sz="1300" dirty="0">
                <a:sym typeface="Helvetica Neue"/>
              </a:rPr>
              <a:t> Jason.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dirty="0" err="1">
                <a:sym typeface="Helvetica Neue"/>
              </a:rPr>
              <a:t>Depuración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dirty="0" err="1">
                <a:sym typeface="Helvetica Neue"/>
              </a:rPr>
              <a:t>difícil</a:t>
            </a:r>
            <a:r>
              <a:rPr lang="en-US" sz="1300" dirty="0">
                <a:sym typeface="Helvetica Neue"/>
              </a:rPr>
              <a:t> con </a:t>
            </a:r>
            <a:r>
              <a:rPr lang="en-US" sz="1300" dirty="0" err="1">
                <a:sym typeface="Helvetica Neue"/>
              </a:rPr>
              <a:t>varias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i="1" dirty="0">
                <a:sym typeface="Helvetica Neue"/>
              </a:rPr>
              <a:t>KB</a:t>
            </a:r>
            <a:r>
              <a:rPr lang="en-US" sz="13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>
              <a:sym typeface="Helvetica Neue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88965" y="230181"/>
            <a:ext cx="2598202" cy="2139696"/>
          </a:xfrm>
          <a:prstGeom prst="rect">
            <a:avLst/>
          </a:prstGeom>
          <a:noFill/>
        </p:spPr>
      </p:pic>
      <p:pic>
        <p:nvPicPr>
          <p:cNvPr id="159" name="Google Shape;159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72163" y="2725737"/>
            <a:ext cx="3031807" cy="1735709"/>
          </a:xfrm>
          <a:prstGeom prst="rect">
            <a:avLst/>
          </a:prstGeom>
          <a:noFill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2ED92-D5E7-40FA-AE61-5D47F4DC7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EC12C61A-9558-4DE5-AFDB-898358AFB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240882"/>
            <a:ext cx="5380685" cy="4422557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616137" y="480197"/>
            <a:ext cx="4653738" cy="100873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Pogamut</a:t>
            </a: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616136" y="1591321"/>
            <a:ext cx="4653738" cy="27201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ym typeface="Helvetica Neue"/>
              </a:rPr>
              <a:t>Esta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dirty="0" err="1">
                <a:sym typeface="Helvetica Neue"/>
              </a:rPr>
              <a:t>herramienta</a:t>
            </a:r>
            <a:r>
              <a:rPr lang="en-US" sz="1500" dirty="0">
                <a:sym typeface="Helvetica Neue"/>
              </a:rPr>
              <a:t> se </a:t>
            </a:r>
            <a:r>
              <a:rPr lang="en-US" sz="1500" dirty="0" err="1">
                <a:sym typeface="Helvetica Neue"/>
              </a:rPr>
              <a:t>complementa</a:t>
            </a:r>
            <a:r>
              <a:rPr lang="en-US" sz="1500" dirty="0">
                <a:sym typeface="Helvetica Neue"/>
              </a:rPr>
              <a:t> con </a:t>
            </a:r>
            <a:r>
              <a:rPr lang="en-US" sz="1500" dirty="0" err="1">
                <a:sym typeface="Helvetica Neue"/>
              </a:rPr>
              <a:t>el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dirty="0" err="1">
                <a:sym typeface="Helvetica Neue"/>
              </a:rPr>
              <a:t>entorno</a:t>
            </a:r>
            <a:r>
              <a:rPr lang="en-US" sz="1500" dirty="0">
                <a:sym typeface="Helvetica Neue"/>
              </a:rPr>
              <a:t> de </a:t>
            </a:r>
            <a:r>
              <a:rPr lang="en-US" sz="1500" dirty="0" err="1">
                <a:sym typeface="Helvetica Neue"/>
              </a:rPr>
              <a:t>programación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i="1" dirty="0">
                <a:sym typeface="Helvetica Neue"/>
              </a:rPr>
              <a:t>NetBeans</a:t>
            </a:r>
            <a:r>
              <a:rPr lang="en-US" sz="1500" dirty="0">
                <a:sym typeface="Helvetica Neue"/>
              </a:rPr>
              <a:t> y </a:t>
            </a:r>
            <a:r>
              <a:rPr lang="en-US" sz="1500" dirty="0" err="1">
                <a:sym typeface="Helvetica Neue"/>
              </a:rPr>
              <a:t>permite</a:t>
            </a:r>
            <a:r>
              <a:rPr lang="en-US" sz="1500" dirty="0">
                <a:sym typeface="Helvetica Neue"/>
              </a:rPr>
              <a:t> la </a:t>
            </a:r>
            <a:r>
              <a:rPr lang="en-US" sz="1500" dirty="0" err="1">
                <a:sym typeface="Helvetica Neue"/>
              </a:rPr>
              <a:t>definición</a:t>
            </a:r>
            <a:r>
              <a:rPr lang="en-US" sz="1500" dirty="0">
                <a:sym typeface="Helvetica Neue"/>
              </a:rPr>
              <a:t> de </a:t>
            </a:r>
            <a:r>
              <a:rPr lang="en-US" sz="1500" dirty="0" err="1">
                <a:sym typeface="Helvetica Neue"/>
              </a:rPr>
              <a:t>agentes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dirty="0" err="1">
                <a:sym typeface="Helvetica Neue"/>
              </a:rPr>
              <a:t>mediante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dirty="0" err="1">
                <a:sym typeface="Helvetica Neue"/>
              </a:rPr>
              <a:t>el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dirty="0" err="1">
                <a:sym typeface="Helvetica Neue"/>
              </a:rPr>
              <a:t>uso</a:t>
            </a:r>
            <a:r>
              <a:rPr lang="en-US" sz="1500" dirty="0">
                <a:sym typeface="Helvetica Neue"/>
              </a:rPr>
              <a:t> de  </a:t>
            </a:r>
            <a:r>
              <a:rPr lang="en-US" sz="1500" dirty="0" err="1">
                <a:sym typeface="Helvetica Neue"/>
              </a:rPr>
              <a:t>código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i="1" dirty="0">
                <a:sym typeface="Helvetica Neue"/>
              </a:rPr>
              <a:t>Java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500" dirty="0" err="1">
                <a:sym typeface="Helvetica Neue"/>
              </a:rPr>
              <a:t>Traducir</a:t>
            </a:r>
            <a:r>
              <a:rPr lang="en-US" sz="1500" dirty="0">
                <a:sym typeface="Helvetica Neue"/>
              </a:rPr>
              <a:t> la </a:t>
            </a:r>
            <a:r>
              <a:rPr lang="en-US" sz="1500" dirty="0" err="1">
                <a:sym typeface="Helvetica Neue"/>
              </a:rPr>
              <a:t>información</a:t>
            </a:r>
            <a:r>
              <a:rPr lang="en-US" sz="1500" dirty="0">
                <a:sym typeface="Helvetica Neue"/>
              </a:rPr>
              <a:t> </a:t>
            </a:r>
            <a:r>
              <a:rPr lang="en-US" sz="1500" dirty="0" err="1">
                <a:sym typeface="Helvetica Neue"/>
              </a:rPr>
              <a:t>precedente</a:t>
            </a:r>
            <a:r>
              <a:rPr lang="en-US" sz="1500" dirty="0">
                <a:sym typeface="Helvetica Neue"/>
              </a:rPr>
              <a:t> del </a:t>
            </a:r>
            <a:r>
              <a:rPr lang="en-US" sz="1500" dirty="0" err="1">
                <a:sym typeface="Helvetica Neue"/>
              </a:rPr>
              <a:t>juego</a:t>
            </a:r>
            <a:r>
              <a:rPr lang="en-US" sz="1500" dirty="0">
                <a:sym typeface="Helvetica Neue"/>
              </a:rPr>
              <a:t>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500" dirty="0" err="1">
                <a:sym typeface="Helvetica Neue"/>
              </a:rPr>
              <a:t>Devolver</a:t>
            </a:r>
            <a:r>
              <a:rPr lang="en-US" sz="1500" dirty="0">
                <a:sym typeface="Helvetica Neue"/>
              </a:rPr>
              <a:t> al </a:t>
            </a:r>
            <a:r>
              <a:rPr lang="en-US" sz="1500" dirty="0" err="1">
                <a:sym typeface="Helvetica Neue"/>
              </a:rPr>
              <a:t>cliente</a:t>
            </a:r>
            <a:r>
              <a:rPr lang="en-US" sz="1500" dirty="0">
                <a:sym typeface="Helvetica Neue"/>
              </a:rPr>
              <a:t> la </a:t>
            </a:r>
            <a:r>
              <a:rPr lang="en-US" sz="1500" dirty="0" err="1">
                <a:sym typeface="Helvetica Neue"/>
              </a:rPr>
              <a:t>información</a:t>
            </a:r>
            <a:r>
              <a:rPr lang="en-US" sz="1500" dirty="0">
                <a:sym typeface="Helvetica Neue"/>
              </a:rPr>
              <a:t> del </a:t>
            </a:r>
            <a:r>
              <a:rPr lang="en-US" sz="1500" dirty="0" err="1">
                <a:sym typeface="Helvetica Neue"/>
              </a:rPr>
              <a:t>agente</a:t>
            </a:r>
            <a:endParaRPr lang="en-US" sz="1500" i="1" dirty="0">
              <a:sym typeface="Helvetica Neue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/>
          <a:srcRect t="27733" r="6" b="10819"/>
          <a:stretch/>
        </p:blipFill>
        <p:spPr>
          <a:xfrm>
            <a:off x="5946521" y="240882"/>
            <a:ext cx="2841531" cy="1397319"/>
          </a:xfrm>
          <a:prstGeom prst="rect">
            <a:avLst/>
          </a:prstGeom>
          <a:noFill/>
        </p:spPr>
      </p:pic>
      <p:pic>
        <p:nvPicPr>
          <p:cNvPr id="168" name="Google Shape;168;p28" descr="Diagrama&#10;&#10;Descripción generada automáticamente"/>
          <p:cNvPicPr preferRelativeResize="0"/>
          <p:nvPr/>
        </p:nvPicPr>
        <p:blipFill rotWithShape="1">
          <a:blip r:embed="rId4"/>
          <a:srcRect t="-1" r="6" b="-832"/>
          <a:stretch/>
        </p:blipFill>
        <p:spPr>
          <a:xfrm>
            <a:off x="5859531" y="1641991"/>
            <a:ext cx="3031807" cy="1620338"/>
          </a:xfrm>
          <a:prstGeom prst="rect">
            <a:avLst/>
          </a:prstGeom>
          <a:noFill/>
        </p:spPr>
      </p:pic>
      <p:pic>
        <p:nvPicPr>
          <p:cNvPr id="166" name="Google Shape;166;p28" descr="Diagrama&#10;&#10;Descripción generada automáticamente"/>
          <p:cNvPicPr preferRelativeResize="0"/>
          <p:nvPr/>
        </p:nvPicPr>
        <p:blipFill rotWithShape="1">
          <a:blip r:embed="rId5"/>
          <a:srcRect l="-21" r="-354"/>
          <a:stretch/>
        </p:blipFill>
        <p:spPr>
          <a:xfrm>
            <a:off x="5859531" y="3485270"/>
            <a:ext cx="3149998" cy="602636"/>
          </a:xfrm>
          <a:prstGeom prst="rect">
            <a:avLst/>
          </a:prstGeom>
          <a:noFill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30A43D-445F-4C52-B8F9-7158783D9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467F378D-A000-47AE-83B2-D9954D8C9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48E26863-5660-4928-984A-CA2CFC8F6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965" y="559969"/>
            <a:ext cx="1968133" cy="2524107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7" name="Rectangle 6">
            <a:extLst>
              <a:ext uri="{FF2B5EF4-FFF2-40B4-BE49-F238E27FC236}">
                <a16:creationId xmlns:a16="http://schemas.microsoft.com/office/drawing/2014/main" id="{D7538F2A-6532-4E38-8354-21841BB0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278" y="435439"/>
            <a:ext cx="770262" cy="193697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D91D775-8E4E-4256-89C8-12CEA1F2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38340" y="559968"/>
            <a:ext cx="1968246" cy="2524107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52F31131-35FC-4834-8E62-1D9DA3BE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709" y="559968"/>
            <a:ext cx="1968246" cy="2524107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E7AD7F70-85A5-463C-9B1F-3182B60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1788" y="559969"/>
            <a:ext cx="1968246" cy="2524107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6" name="Rectangle 6">
            <a:extLst>
              <a:ext uri="{FF2B5EF4-FFF2-40B4-BE49-F238E27FC236}">
                <a16:creationId xmlns:a16="http://schemas.microsoft.com/office/drawing/2014/main" id="{E5F002A4-1B0E-473E-AD7B-8346FB83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256277" y="1725174"/>
            <a:ext cx="770261" cy="193697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8" name="Freeform: Shape 197">
            <a:extLst>
              <a:ext uri="{FF2B5EF4-FFF2-40B4-BE49-F238E27FC236}">
                <a16:creationId xmlns:a16="http://schemas.microsoft.com/office/drawing/2014/main" id="{13AF7514-9DD7-4ADB-84DF-5D8B61E73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439" y="3223726"/>
            <a:ext cx="9143999" cy="1919774"/>
          </a:xfrm>
          <a:custGeom>
            <a:avLst/>
            <a:gdLst>
              <a:gd name="connsiteX0" fmla="*/ 1462415 w 12192000"/>
              <a:gd name="connsiteY0" fmla="*/ 0 h 2685062"/>
              <a:gd name="connsiteX1" fmla="*/ 1494432 w 12192000"/>
              <a:gd name="connsiteY1" fmla="*/ 2457 h 2685062"/>
              <a:gd name="connsiteX2" fmla="*/ 1523667 w 12192000"/>
              <a:gd name="connsiteY2" fmla="*/ 11778 h 2685062"/>
              <a:gd name="connsiteX3" fmla="*/ 1523067 w 12192000"/>
              <a:gd name="connsiteY3" fmla="*/ 14207 h 2685062"/>
              <a:gd name="connsiteX4" fmla="*/ 1527695 w 12192000"/>
              <a:gd name="connsiteY4" fmla="*/ 15715 h 2685062"/>
              <a:gd name="connsiteX5" fmla="*/ 1532258 w 12192000"/>
              <a:gd name="connsiteY5" fmla="*/ 14518 h 2685062"/>
              <a:gd name="connsiteX6" fmla="*/ 1537796 w 12192000"/>
              <a:gd name="connsiteY6" fmla="*/ 16283 h 2685062"/>
              <a:gd name="connsiteX7" fmla="*/ 1553041 w 12192000"/>
              <a:gd name="connsiteY7" fmla="*/ 20452 h 2685062"/>
              <a:gd name="connsiteX8" fmla="*/ 1557495 w 12192000"/>
              <a:gd name="connsiteY8" fmla="*/ 25861 h 2685062"/>
              <a:gd name="connsiteX9" fmla="*/ 1617448 w 12192000"/>
              <a:gd name="connsiteY9" fmla="*/ 40977 h 2685062"/>
              <a:gd name="connsiteX10" fmla="*/ 1636697 w 12192000"/>
              <a:gd name="connsiteY10" fmla="*/ 39108 h 2685062"/>
              <a:gd name="connsiteX11" fmla="*/ 1657286 w 12192000"/>
              <a:gd name="connsiteY11" fmla="*/ 49000 h 2685062"/>
              <a:gd name="connsiteX12" fmla="*/ 1719191 w 12192000"/>
              <a:gd name="connsiteY12" fmla="*/ 56920 h 2685062"/>
              <a:gd name="connsiteX13" fmla="*/ 1787126 w 12192000"/>
              <a:gd name="connsiteY13" fmla="*/ 71960 h 2685062"/>
              <a:gd name="connsiteX14" fmla="*/ 1834555 w 12192000"/>
              <a:gd name="connsiteY14" fmla="*/ 86590 h 2685062"/>
              <a:gd name="connsiteX15" fmla="*/ 1966070 w 12192000"/>
              <a:gd name="connsiteY15" fmla="*/ 103987 h 2685062"/>
              <a:gd name="connsiteX16" fmla="*/ 2188582 w 12192000"/>
              <a:gd name="connsiteY16" fmla="*/ 124532 h 2685062"/>
              <a:gd name="connsiteX17" fmla="*/ 2234811 w 12192000"/>
              <a:gd name="connsiteY17" fmla="*/ 130739 h 2685062"/>
              <a:gd name="connsiteX18" fmla="*/ 2270005 w 12192000"/>
              <a:gd name="connsiteY18" fmla="*/ 143358 h 2685062"/>
              <a:gd name="connsiteX19" fmla="*/ 2274208 w 12192000"/>
              <a:gd name="connsiteY19" fmla="*/ 152634 h 2685062"/>
              <a:gd name="connsiteX20" fmla="*/ 2298905 w 12192000"/>
              <a:gd name="connsiteY20" fmla="*/ 157215 h 2685062"/>
              <a:gd name="connsiteX21" fmla="*/ 2304521 w 12192000"/>
              <a:gd name="connsiteY21" fmla="*/ 159957 h 2685062"/>
              <a:gd name="connsiteX22" fmla="*/ 2337696 w 12192000"/>
              <a:gd name="connsiteY22" fmla="*/ 174150 h 2685062"/>
              <a:gd name="connsiteX23" fmla="*/ 2432112 w 12192000"/>
              <a:gd name="connsiteY23" fmla="*/ 166646 h 2685062"/>
              <a:gd name="connsiteX24" fmla="*/ 2500149 w 12192000"/>
              <a:gd name="connsiteY24" fmla="*/ 168723 h 2685062"/>
              <a:gd name="connsiteX25" fmla="*/ 2504776 w 12192000"/>
              <a:gd name="connsiteY25" fmla="*/ 171455 h 2685062"/>
              <a:gd name="connsiteX26" fmla="*/ 2507358 w 12192000"/>
              <a:gd name="connsiteY26" fmla="*/ 177677 h 2685062"/>
              <a:gd name="connsiteX27" fmla="*/ 2518847 w 12192000"/>
              <a:gd name="connsiteY27" fmla="*/ 180936 h 2685062"/>
              <a:gd name="connsiteX28" fmla="*/ 2528864 w 12192000"/>
              <a:gd name="connsiteY28" fmla="*/ 188517 h 2685062"/>
              <a:gd name="connsiteX29" fmla="*/ 2938613 w 12192000"/>
              <a:gd name="connsiteY29" fmla="*/ 248764 h 2685062"/>
              <a:gd name="connsiteX30" fmla="*/ 3132513 w 12192000"/>
              <a:gd name="connsiteY30" fmla="*/ 229282 h 2685062"/>
              <a:gd name="connsiteX31" fmla="*/ 3208657 w 12192000"/>
              <a:gd name="connsiteY31" fmla="*/ 230814 h 2685062"/>
              <a:gd name="connsiteX32" fmla="*/ 3217904 w 12192000"/>
              <a:gd name="connsiteY32" fmla="*/ 237375 h 2685062"/>
              <a:gd name="connsiteX33" fmla="*/ 3330150 w 12192000"/>
              <a:gd name="connsiteY33" fmla="*/ 214762 h 2685062"/>
              <a:gd name="connsiteX34" fmla="*/ 3480527 w 12192000"/>
              <a:gd name="connsiteY34" fmla="*/ 231960 h 2685062"/>
              <a:gd name="connsiteX35" fmla="*/ 3591806 w 12192000"/>
              <a:gd name="connsiteY35" fmla="*/ 253003 h 2685062"/>
              <a:gd name="connsiteX36" fmla="*/ 3655143 w 12192000"/>
              <a:gd name="connsiteY36" fmla="*/ 261318 h 2685062"/>
              <a:gd name="connsiteX37" fmla="*/ 3700191 w 12192000"/>
              <a:gd name="connsiteY37" fmla="*/ 271235 h 2685062"/>
              <a:gd name="connsiteX38" fmla="*/ 3820459 w 12192000"/>
              <a:gd name="connsiteY38" fmla="*/ 275675 h 2685062"/>
              <a:gd name="connsiteX39" fmla="*/ 4022158 w 12192000"/>
              <a:gd name="connsiteY39" fmla="*/ 274341 h 2685062"/>
              <a:gd name="connsiteX40" fmla="*/ 4164508 w 12192000"/>
              <a:gd name="connsiteY40" fmla="*/ 309117 h 2685062"/>
              <a:gd name="connsiteX41" fmla="*/ 4246843 w 12192000"/>
              <a:gd name="connsiteY41" fmla="*/ 292417 h 2685062"/>
              <a:gd name="connsiteX42" fmla="*/ 4337133 w 12192000"/>
              <a:gd name="connsiteY42" fmla="*/ 304707 h 2685062"/>
              <a:gd name="connsiteX43" fmla="*/ 4696109 w 12192000"/>
              <a:gd name="connsiteY43" fmla="*/ 300060 h 2685062"/>
              <a:gd name="connsiteX44" fmla="*/ 4928090 w 12192000"/>
              <a:gd name="connsiteY44" fmla="*/ 291457 h 2685062"/>
              <a:gd name="connsiteX45" fmla="*/ 4960316 w 12192000"/>
              <a:gd name="connsiteY45" fmla="*/ 287841 h 2685062"/>
              <a:gd name="connsiteX46" fmla="*/ 4960840 w 12192000"/>
              <a:gd name="connsiteY46" fmla="*/ 285406 h 2685062"/>
              <a:gd name="connsiteX47" fmla="*/ 4965958 w 12192000"/>
              <a:gd name="connsiteY47" fmla="*/ 284802 h 2685062"/>
              <a:gd name="connsiteX48" fmla="*/ 4969785 w 12192000"/>
              <a:gd name="connsiteY48" fmla="*/ 286778 h 2685062"/>
              <a:gd name="connsiteX49" fmla="*/ 4975889 w 12192000"/>
              <a:gd name="connsiteY49" fmla="*/ 286093 h 2685062"/>
              <a:gd name="connsiteX50" fmla="*/ 4992382 w 12192000"/>
              <a:gd name="connsiteY50" fmla="*/ 284871 h 2685062"/>
              <a:gd name="connsiteX51" fmla="*/ 4999094 w 12192000"/>
              <a:gd name="connsiteY51" fmla="*/ 280499 h 2685062"/>
              <a:gd name="connsiteX52" fmla="*/ 5080965 w 12192000"/>
              <a:gd name="connsiteY52" fmla="*/ 282208 h 2685062"/>
              <a:gd name="connsiteX53" fmla="*/ 5105166 w 12192000"/>
              <a:gd name="connsiteY53" fmla="*/ 276473 h 2685062"/>
              <a:gd name="connsiteX54" fmla="*/ 5168054 w 12192000"/>
              <a:gd name="connsiteY54" fmla="*/ 280137 h 2685062"/>
              <a:gd name="connsiteX55" fmla="*/ 5239940 w 12192000"/>
              <a:gd name="connsiteY55" fmla="*/ 278079 h 2685062"/>
              <a:gd name="connsiteX56" fmla="*/ 5291998 w 12192000"/>
              <a:gd name="connsiteY56" fmla="*/ 272685 h 2685062"/>
              <a:gd name="connsiteX57" fmla="*/ 5425861 w 12192000"/>
              <a:gd name="connsiteY57" fmla="*/ 279926 h 2685062"/>
              <a:gd name="connsiteX58" fmla="*/ 5648321 w 12192000"/>
              <a:gd name="connsiteY58" fmla="*/ 300693 h 2685062"/>
              <a:gd name="connsiteX59" fmla="*/ 5695414 w 12192000"/>
              <a:gd name="connsiteY59" fmla="*/ 303150 h 2685062"/>
              <a:gd name="connsiteX60" fmla="*/ 5743064 w 12192000"/>
              <a:gd name="connsiteY60" fmla="*/ 289335 h 2685062"/>
              <a:gd name="connsiteX61" fmla="*/ 5768797 w 12192000"/>
              <a:gd name="connsiteY61" fmla="*/ 289436 h 2685062"/>
              <a:gd name="connsiteX62" fmla="*/ 5775419 w 12192000"/>
              <a:gd name="connsiteY62" fmla="*/ 287831 h 2685062"/>
              <a:gd name="connsiteX63" fmla="*/ 5813624 w 12192000"/>
              <a:gd name="connsiteY63" fmla="*/ 280263 h 2685062"/>
              <a:gd name="connsiteX64" fmla="*/ 5900676 w 12192000"/>
              <a:gd name="connsiteY64" fmla="*/ 304615 h 2685062"/>
              <a:gd name="connsiteX65" fmla="*/ 5966795 w 12192000"/>
              <a:gd name="connsiteY65" fmla="*/ 314993 h 2685062"/>
              <a:gd name="connsiteX66" fmla="*/ 5972463 w 12192000"/>
              <a:gd name="connsiteY66" fmla="*/ 313217 h 2685062"/>
              <a:gd name="connsiteX67" fmla="*/ 5977754 w 12192000"/>
              <a:gd name="connsiteY67" fmla="*/ 307726 h 2685062"/>
              <a:gd name="connsiteX68" fmla="*/ 5990232 w 12192000"/>
              <a:gd name="connsiteY68" fmla="*/ 306694 h 2685062"/>
              <a:gd name="connsiteX69" fmla="*/ 6003260 w 12192000"/>
              <a:gd name="connsiteY69" fmla="*/ 301250 h 2685062"/>
              <a:gd name="connsiteX70" fmla="*/ 6398655 w 12192000"/>
              <a:gd name="connsiteY70" fmla="*/ 340447 h 2685062"/>
              <a:gd name="connsiteX71" fmla="*/ 6477250 w 12192000"/>
              <a:gd name="connsiteY71" fmla="*/ 370643 h 2685062"/>
              <a:gd name="connsiteX72" fmla="*/ 6599996 w 12192000"/>
              <a:gd name="connsiteY72" fmla="*/ 371929 h 2685062"/>
              <a:gd name="connsiteX73" fmla="*/ 6673632 w 12192000"/>
              <a:gd name="connsiteY73" fmla="*/ 384303 h 2685062"/>
              <a:gd name="connsiteX74" fmla="*/ 6685461 w 12192000"/>
              <a:gd name="connsiteY74" fmla="*/ 379698 h 2685062"/>
              <a:gd name="connsiteX75" fmla="*/ 6782761 w 12192000"/>
              <a:gd name="connsiteY75" fmla="*/ 421766 h 2685062"/>
              <a:gd name="connsiteX76" fmla="*/ 6934599 w 12192000"/>
              <a:gd name="connsiteY76" fmla="*/ 432626 h 2685062"/>
              <a:gd name="connsiteX77" fmla="*/ 7050728 w 12192000"/>
              <a:gd name="connsiteY77" fmla="*/ 432695 h 2685062"/>
              <a:gd name="connsiteX78" fmla="*/ 7115167 w 12192000"/>
              <a:gd name="connsiteY78" fmla="*/ 436243 h 2685062"/>
              <a:gd name="connsiteX79" fmla="*/ 7162809 w 12192000"/>
              <a:gd name="connsiteY79" fmla="*/ 434931 h 2685062"/>
              <a:gd name="connsiteX80" fmla="*/ 7280034 w 12192000"/>
              <a:gd name="connsiteY80" fmla="*/ 452539 h 2685062"/>
              <a:gd name="connsiteX81" fmla="*/ 7472654 w 12192000"/>
              <a:gd name="connsiteY81" fmla="*/ 490482 h 2685062"/>
              <a:gd name="connsiteX82" fmla="*/ 7696080 w 12192000"/>
              <a:gd name="connsiteY82" fmla="*/ 514010 h 2685062"/>
              <a:gd name="connsiteX83" fmla="*/ 7788139 w 12192000"/>
              <a:gd name="connsiteY83" fmla="*/ 518649 h 2685062"/>
              <a:gd name="connsiteX84" fmla="*/ 8227756 w 12192000"/>
              <a:gd name="connsiteY84" fmla="*/ 558548 h 2685062"/>
              <a:gd name="connsiteX85" fmla="*/ 8328859 w 12192000"/>
              <a:gd name="connsiteY85" fmla="*/ 582867 h 2685062"/>
              <a:gd name="connsiteX86" fmla="*/ 8532898 w 12192000"/>
              <a:gd name="connsiteY86" fmla="*/ 668282 h 2685062"/>
              <a:gd name="connsiteX87" fmla="*/ 8792925 w 12192000"/>
              <a:gd name="connsiteY87" fmla="*/ 701900 h 2685062"/>
              <a:gd name="connsiteX88" fmla="*/ 8809491 w 12192000"/>
              <a:gd name="connsiteY88" fmla="*/ 717262 h 2685062"/>
              <a:gd name="connsiteX89" fmla="*/ 8814066 w 12192000"/>
              <a:gd name="connsiteY89" fmla="*/ 719410 h 2685062"/>
              <a:gd name="connsiteX90" fmla="*/ 8815751 w 12192000"/>
              <a:gd name="connsiteY90" fmla="*/ 718686 h 2685062"/>
              <a:gd name="connsiteX91" fmla="*/ 8840540 w 12192000"/>
              <a:gd name="connsiteY91" fmla="*/ 717083 h 2685062"/>
              <a:gd name="connsiteX92" fmla="*/ 8897062 w 12192000"/>
              <a:gd name="connsiteY92" fmla="*/ 697553 h 2685062"/>
              <a:gd name="connsiteX93" fmla="*/ 8965922 w 12192000"/>
              <a:gd name="connsiteY93" fmla="*/ 672885 h 2685062"/>
              <a:gd name="connsiteX94" fmla="*/ 9016694 w 12192000"/>
              <a:gd name="connsiteY94" fmla="*/ 669496 h 2685062"/>
              <a:gd name="connsiteX95" fmla="*/ 9139695 w 12192000"/>
              <a:gd name="connsiteY95" fmla="*/ 648174 h 2685062"/>
              <a:gd name="connsiteX96" fmla="*/ 9219129 w 12192000"/>
              <a:gd name="connsiteY96" fmla="*/ 639013 h 2685062"/>
              <a:gd name="connsiteX97" fmla="*/ 9221354 w 12192000"/>
              <a:gd name="connsiteY97" fmla="*/ 638501 h 2685062"/>
              <a:gd name="connsiteX98" fmla="*/ 9237592 w 12192000"/>
              <a:gd name="connsiteY98" fmla="*/ 642494 h 2685062"/>
              <a:gd name="connsiteX99" fmla="*/ 9236570 w 12192000"/>
              <a:gd name="connsiteY99" fmla="*/ 648762 h 2685062"/>
              <a:gd name="connsiteX100" fmla="*/ 9250521 w 12192000"/>
              <a:gd name="connsiteY100" fmla="*/ 654041 h 2685062"/>
              <a:gd name="connsiteX101" fmla="*/ 9279357 w 12192000"/>
              <a:gd name="connsiteY101" fmla="*/ 653083 h 2685062"/>
              <a:gd name="connsiteX102" fmla="*/ 9289731 w 12192000"/>
              <a:gd name="connsiteY102" fmla="*/ 656356 h 2685062"/>
              <a:gd name="connsiteX103" fmla="*/ 9293723 w 12192000"/>
              <a:gd name="connsiteY103" fmla="*/ 656237 h 2685062"/>
              <a:gd name="connsiteX104" fmla="*/ 9303097 w 12192000"/>
              <a:gd name="connsiteY104" fmla="*/ 656723 h 2685062"/>
              <a:gd name="connsiteX105" fmla="*/ 9302251 w 12192000"/>
              <a:gd name="connsiteY105" fmla="*/ 652725 h 2685062"/>
              <a:gd name="connsiteX106" fmla="*/ 9314122 w 12192000"/>
              <a:gd name="connsiteY106" fmla="*/ 645860 h 2685062"/>
              <a:gd name="connsiteX107" fmla="*/ 9367772 w 12192000"/>
              <a:gd name="connsiteY107" fmla="*/ 650683 h 2685062"/>
              <a:gd name="connsiteX108" fmla="*/ 9370291 w 12192000"/>
              <a:gd name="connsiteY108" fmla="*/ 655264 h 2685062"/>
              <a:gd name="connsiteX109" fmla="*/ 9377007 w 12192000"/>
              <a:gd name="connsiteY109" fmla="*/ 656308 h 2685062"/>
              <a:gd name="connsiteX110" fmla="*/ 9382497 w 12192000"/>
              <a:gd name="connsiteY110" fmla="*/ 652427 h 2685062"/>
              <a:gd name="connsiteX111" fmla="*/ 9474013 w 12192000"/>
              <a:gd name="connsiteY111" fmla="*/ 647005 h 2685062"/>
              <a:gd name="connsiteX112" fmla="*/ 9595899 w 12192000"/>
              <a:gd name="connsiteY112" fmla="*/ 646979 h 2685062"/>
              <a:gd name="connsiteX113" fmla="*/ 9681269 w 12192000"/>
              <a:gd name="connsiteY113" fmla="*/ 669984 h 2685062"/>
              <a:gd name="connsiteX114" fmla="*/ 9689635 w 12192000"/>
              <a:gd name="connsiteY114" fmla="*/ 666408 h 2685062"/>
              <a:gd name="connsiteX115" fmla="*/ 9750215 w 12192000"/>
              <a:gd name="connsiteY115" fmla="*/ 671056 h 2685062"/>
              <a:gd name="connsiteX116" fmla="*/ 9957974 w 12192000"/>
              <a:gd name="connsiteY116" fmla="*/ 715080 h 2685062"/>
              <a:gd name="connsiteX117" fmla="*/ 10076482 w 12192000"/>
              <a:gd name="connsiteY117" fmla="*/ 723397 h 2685062"/>
              <a:gd name="connsiteX118" fmla="*/ 10119263 w 12192000"/>
              <a:gd name="connsiteY118" fmla="*/ 721877 h 2685062"/>
              <a:gd name="connsiteX119" fmla="*/ 10190893 w 12192000"/>
              <a:gd name="connsiteY119" fmla="*/ 719606 h 2685062"/>
              <a:gd name="connsiteX120" fmla="*/ 10246203 w 12192000"/>
              <a:gd name="connsiteY120" fmla="*/ 706893 h 2685062"/>
              <a:gd name="connsiteX121" fmla="*/ 10305396 w 12192000"/>
              <a:gd name="connsiteY121" fmla="*/ 709359 h 2685062"/>
              <a:gd name="connsiteX122" fmla="*/ 10316856 w 12192000"/>
              <a:gd name="connsiteY122" fmla="*/ 724179 h 2685062"/>
              <a:gd name="connsiteX123" fmla="*/ 10380919 w 12192000"/>
              <a:gd name="connsiteY123" fmla="*/ 722193 h 2685062"/>
              <a:gd name="connsiteX124" fmla="*/ 10478351 w 12192000"/>
              <a:gd name="connsiteY124" fmla="*/ 717620 h 2685062"/>
              <a:gd name="connsiteX125" fmla="*/ 10533954 w 12192000"/>
              <a:gd name="connsiteY125" fmla="*/ 718660 h 2685062"/>
              <a:gd name="connsiteX126" fmla="*/ 10686474 w 12192000"/>
              <a:gd name="connsiteY126" fmla="*/ 717507 h 2685062"/>
              <a:gd name="connsiteX127" fmla="*/ 10839729 w 12192000"/>
              <a:gd name="connsiteY127" fmla="*/ 713306 h 2685062"/>
              <a:gd name="connsiteX128" fmla="*/ 10933271 w 12192000"/>
              <a:gd name="connsiteY128" fmla="*/ 693628 h 2685062"/>
              <a:gd name="connsiteX129" fmla="*/ 11058950 w 12192000"/>
              <a:gd name="connsiteY129" fmla="*/ 692031 h 2685062"/>
              <a:gd name="connsiteX130" fmla="*/ 11080388 w 12192000"/>
              <a:gd name="connsiteY130" fmla="*/ 689245 h 2685062"/>
              <a:gd name="connsiteX131" fmla="*/ 11108911 w 12192000"/>
              <a:gd name="connsiteY131" fmla="*/ 693363 h 2685062"/>
              <a:gd name="connsiteX132" fmla="*/ 11223119 w 12192000"/>
              <a:gd name="connsiteY132" fmla="*/ 710661 h 2685062"/>
              <a:gd name="connsiteX133" fmla="*/ 11311983 w 12192000"/>
              <a:gd name="connsiteY133" fmla="*/ 731410 h 2685062"/>
              <a:gd name="connsiteX134" fmla="*/ 11426940 w 12192000"/>
              <a:gd name="connsiteY134" fmla="*/ 727340 h 2685062"/>
              <a:gd name="connsiteX135" fmla="*/ 11495624 w 12192000"/>
              <a:gd name="connsiteY135" fmla="*/ 734858 h 2685062"/>
              <a:gd name="connsiteX136" fmla="*/ 11605975 w 12192000"/>
              <a:gd name="connsiteY136" fmla="*/ 762433 h 2685062"/>
              <a:gd name="connsiteX137" fmla="*/ 11756134 w 12192000"/>
              <a:gd name="connsiteY137" fmla="*/ 765012 h 2685062"/>
              <a:gd name="connsiteX138" fmla="*/ 11789788 w 12192000"/>
              <a:gd name="connsiteY138" fmla="*/ 745316 h 2685062"/>
              <a:gd name="connsiteX139" fmla="*/ 11832833 w 12192000"/>
              <a:gd name="connsiteY139" fmla="*/ 734720 h 2685062"/>
              <a:gd name="connsiteX140" fmla="*/ 11846338 w 12192000"/>
              <a:gd name="connsiteY140" fmla="*/ 765994 h 2685062"/>
              <a:gd name="connsiteX141" fmla="*/ 11972492 w 12192000"/>
              <a:gd name="connsiteY141" fmla="*/ 796180 h 2685062"/>
              <a:gd name="connsiteX142" fmla="*/ 12035979 w 12192000"/>
              <a:gd name="connsiteY142" fmla="*/ 807835 h 2685062"/>
              <a:gd name="connsiteX143" fmla="*/ 12135850 w 12192000"/>
              <a:gd name="connsiteY143" fmla="*/ 819056 h 2685062"/>
              <a:gd name="connsiteX144" fmla="*/ 12166092 w 12192000"/>
              <a:gd name="connsiteY144" fmla="*/ 823695 h 2685062"/>
              <a:gd name="connsiteX145" fmla="*/ 12190645 w 12192000"/>
              <a:gd name="connsiteY145" fmla="*/ 826863 h 2685062"/>
              <a:gd name="connsiteX146" fmla="*/ 12192000 w 12192000"/>
              <a:gd name="connsiteY146" fmla="*/ 880762 h 2685062"/>
              <a:gd name="connsiteX147" fmla="*/ 12192000 w 12192000"/>
              <a:gd name="connsiteY147" fmla="*/ 2685062 h 2685062"/>
              <a:gd name="connsiteX148" fmla="*/ 0 w 12192000"/>
              <a:gd name="connsiteY148" fmla="*/ 2685062 h 2685062"/>
              <a:gd name="connsiteX149" fmla="*/ 0 w 12192000"/>
              <a:gd name="connsiteY149" fmla="*/ 283917 h 2685062"/>
              <a:gd name="connsiteX150" fmla="*/ 44213 w 12192000"/>
              <a:gd name="connsiteY150" fmla="*/ 302297 h 2685062"/>
              <a:gd name="connsiteX151" fmla="*/ 172465 w 12192000"/>
              <a:gd name="connsiteY151" fmla="*/ 314866 h 2685062"/>
              <a:gd name="connsiteX152" fmla="*/ 223361 w 12192000"/>
              <a:gd name="connsiteY152" fmla="*/ 304828 h 2685062"/>
              <a:gd name="connsiteX153" fmla="*/ 320595 w 12192000"/>
              <a:gd name="connsiteY153" fmla="*/ 288341 h 2685062"/>
              <a:gd name="connsiteX154" fmla="*/ 401087 w 12192000"/>
              <a:gd name="connsiteY154" fmla="*/ 246745 h 2685062"/>
              <a:gd name="connsiteX155" fmla="*/ 495839 w 12192000"/>
              <a:gd name="connsiteY155" fmla="*/ 217305 h 2685062"/>
              <a:gd name="connsiteX156" fmla="*/ 507910 w 12192000"/>
              <a:gd name="connsiteY156" fmla="*/ 219773 h 2685062"/>
              <a:gd name="connsiteX157" fmla="*/ 561428 w 12192000"/>
              <a:gd name="connsiteY157" fmla="*/ 201460 h 2685062"/>
              <a:gd name="connsiteX158" fmla="*/ 712813 w 12192000"/>
              <a:gd name="connsiteY158" fmla="*/ 151411 h 2685062"/>
              <a:gd name="connsiteX159" fmla="*/ 819366 w 12192000"/>
              <a:gd name="connsiteY159" fmla="*/ 70479 h 2685062"/>
              <a:gd name="connsiteX160" fmla="*/ 862489 w 12192000"/>
              <a:gd name="connsiteY160" fmla="*/ 63238 h 2685062"/>
              <a:gd name="connsiteX161" fmla="*/ 934387 w 12192000"/>
              <a:gd name="connsiteY161" fmla="*/ 50788 h 2685062"/>
              <a:gd name="connsiteX162" fmla="*/ 948874 w 12192000"/>
              <a:gd name="connsiteY162" fmla="*/ 55208 h 2685062"/>
              <a:gd name="connsiteX163" fmla="*/ 955237 w 12192000"/>
              <a:gd name="connsiteY163" fmla="*/ 54040 h 2685062"/>
              <a:gd name="connsiteX164" fmla="*/ 955886 w 12192000"/>
              <a:gd name="connsiteY164" fmla="*/ 54325 h 2685062"/>
              <a:gd name="connsiteX165" fmla="*/ 957239 w 12192000"/>
              <a:gd name="connsiteY165" fmla="*/ 53673 h 2685062"/>
              <a:gd name="connsiteX166" fmla="*/ 971343 w 12192000"/>
              <a:gd name="connsiteY166" fmla="*/ 51086 h 2685062"/>
              <a:gd name="connsiteX167" fmla="*/ 1002063 w 12192000"/>
              <a:gd name="connsiteY167" fmla="*/ 54158 h 2685062"/>
              <a:gd name="connsiteX168" fmla="*/ 1020663 w 12192000"/>
              <a:gd name="connsiteY168" fmla="*/ 53408 h 2685062"/>
              <a:gd name="connsiteX169" fmla="*/ 1039181 w 12192000"/>
              <a:gd name="connsiteY169" fmla="*/ 40356 h 2685062"/>
              <a:gd name="connsiteX170" fmla="*/ 1051914 w 12192000"/>
              <a:gd name="connsiteY170" fmla="*/ 39166 h 2685062"/>
              <a:gd name="connsiteX171" fmla="*/ 1054501 w 12192000"/>
              <a:gd name="connsiteY171" fmla="*/ 37372 h 2685062"/>
              <a:gd name="connsiteX172" fmla="*/ 1061859 w 12192000"/>
              <a:gd name="connsiteY172" fmla="*/ 33902 h 2685062"/>
              <a:gd name="connsiteX173" fmla="*/ 1054558 w 12192000"/>
              <a:gd name="connsiteY173" fmla="*/ 30385 h 2685062"/>
              <a:gd name="connsiteX174" fmla="*/ 1140852 w 12192000"/>
              <a:gd name="connsiteY174" fmla="*/ 17327 h 2685062"/>
              <a:gd name="connsiteX175" fmla="*/ 1214144 w 12192000"/>
              <a:gd name="connsiteY175" fmla="*/ 6192 h 2685062"/>
              <a:gd name="connsiteX176" fmla="*/ 1338122 w 12192000"/>
              <a:gd name="connsiteY176" fmla="*/ 27996 h 2685062"/>
              <a:gd name="connsiteX177" fmla="*/ 1462415 w 12192000"/>
              <a:gd name="connsiteY177" fmla="*/ 0 h 26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192000" h="2685062">
                <a:moveTo>
                  <a:pt x="1462415" y="0"/>
                </a:moveTo>
                <a:lnTo>
                  <a:pt x="1494432" y="2457"/>
                </a:lnTo>
                <a:lnTo>
                  <a:pt x="1523667" y="11778"/>
                </a:lnTo>
                <a:lnTo>
                  <a:pt x="1523067" y="14207"/>
                </a:lnTo>
                <a:cubicBezTo>
                  <a:pt x="1523507" y="15871"/>
                  <a:pt x="1525127" y="16145"/>
                  <a:pt x="1527695" y="15715"/>
                </a:cubicBezTo>
                <a:lnTo>
                  <a:pt x="1532258" y="14518"/>
                </a:lnTo>
                <a:lnTo>
                  <a:pt x="1537796" y="16283"/>
                </a:lnTo>
                <a:lnTo>
                  <a:pt x="1553041" y="20452"/>
                </a:lnTo>
                <a:lnTo>
                  <a:pt x="1557495" y="25861"/>
                </a:lnTo>
                <a:cubicBezTo>
                  <a:pt x="1571578" y="34900"/>
                  <a:pt x="1608020" y="28047"/>
                  <a:pt x="1617448" y="40977"/>
                </a:cubicBezTo>
                <a:lnTo>
                  <a:pt x="1636697" y="39108"/>
                </a:lnTo>
                <a:lnTo>
                  <a:pt x="1657286" y="49000"/>
                </a:lnTo>
                <a:cubicBezTo>
                  <a:pt x="1676389" y="57312"/>
                  <a:pt x="1696470" y="62807"/>
                  <a:pt x="1719191" y="56920"/>
                </a:cubicBezTo>
                <a:cubicBezTo>
                  <a:pt x="1709669" y="73491"/>
                  <a:pt x="1773685" y="56115"/>
                  <a:pt x="1787126" y="71960"/>
                </a:cubicBezTo>
                <a:cubicBezTo>
                  <a:pt x="1795166" y="84864"/>
                  <a:pt x="1816465" y="82599"/>
                  <a:pt x="1834555" y="86590"/>
                </a:cubicBezTo>
                <a:cubicBezTo>
                  <a:pt x="1850712" y="99365"/>
                  <a:pt x="1937782" y="107374"/>
                  <a:pt x="1966070" y="103987"/>
                </a:cubicBezTo>
                <a:cubicBezTo>
                  <a:pt x="2043209" y="86564"/>
                  <a:pt x="2126459" y="137078"/>
                  <a:pt x="2188582" y="124532"/>
                </a:cubicBezTo>
                <a:cubicBezTo>
                  <a:pt x="2206064" y="124932"/>
                  <a:pt x="2221206" y="127247"/>
                  <a:pt x="2234811" y="130739"/>
                </a:cubicBezTo>
                <a:lnTo>
                  <a:pt x="2270005" y="143358"/>
                </a:lnTo>
                <a:lnTo>
                  <a:pt x="2274208" y="152634"/>
                </a:lnTo>
                <a:lnTo>
                  <a:pt x="2298905" y="157215"/>
                </a:lnTo>
                <a:lnTo>
                  <a:pt x="2304521" y="159957"/>
                </a:lnTo>
                <a:cubicBezTo>
                  <a:pt x="2315230" y="165224"/>
                  <a:pt x="2326016" y="170200"/>
                  <a:pt x="2337696" y="174150"/>
                </a:cubicBezTo>
                <a:cubicBezTo>
                  <a:pt x="2354259" y="137711"/>
                  <a:pt x="2439767" y="201742"/>
                  <a:pt x="2432112" y="166646"/>
                </a:cubicBezTo>
                <a:cubicBezTo>
                  <a:pt x="2482400" y="178172"/>
                  <a:pt x="2480978" y="159994"/>
                  <a:pt x="2500149" y="168723"/>
                </a:cubicBezTo>
                <a:lnTo>
                  <a:pt x="2504776" y="171455"/>
                </a:lnTo>
                <a:lnTo>
                  <a:pt x="2507358" y="177677"/>
                </a:lnTo>
                <a:lnTo>
                  <a:pt x="2518847" y="180936"/>
                </a:lnTo>
                <a:lnTo>
                  <a:pt x="2528864" y="188517"/>
                </a:lnTo>
                <a:cubicBezTo>
                  <a:pt x="2656589" y="189245"/>
                  <a:pt x="2818894" y="267460"/>
                  <a:pt x="2938613" y="248764"/>
                </a:cubicBezTo>
                <a:lnTo>
                  <a:pt x="3132513" y="229282"/>
                </a:lnTo>
                <a:cubicBezTo>
                  <a:pt x="3153391" y="218737"/>
                  <a:pt x="3187482" y="219423"/>
                  <a:pt x="3208657" y="230814"/>
                </a:cubicBezTo>
                <a:cubicBezTo>
                  <a:pt x="3212298" y="232773"/>
                  <a:pt x="3215412" y="234983"/>
                  <a:pt x="3217904" y="237375"/>
                </a:cubicBezTo>
                <a:cubicBezTo>
                  <a:pt x="3279351" y="212726"/>
                  <a:pt x="3298012" y="233121"/>
                  <a:pt x="3330150" y="214762"/>
                </a:cubicBezTo>
                <a:cubicBezTo>
                  <a:pt x="3405531" y="217422"/>
                  <a:pt x="3451160" y="247861"/>
                  <a:pt x="3480527" y="231960"/>
                </a:cubicBezTo>
                <a:cubicBezTo>
                  <a:pt x="3516075" y="238991"/>
                  <a:pt x="3553819" y="269164"/>
                  <a:pt x="3591806" y="253003"/>
                </a:cubicBezTo>
                <a:cubicBezTo>
                  <a:pt x="3586673" y="270421"/>
                  <a:pt x="3640034" y="246868"/>
                  <a:pt x="3655143" y="261318"/>
                </a:cubicBezTo>
                <a:cubicBezTo>
                  <a:pt x="3664868" y="273371"/>
                  <a:pt x="3683329" y="269035"/>
                  <a:pt x="3700191" y="271235"/>
                </a:cubicBezTo>
                <a:cubicBezTo>
                  <a:pt x="3717097" y="282363"/>
                  <a:pt x="3796016" y="281812"/>
                  <a:pt x="3820459" y="275675"/>
                </a:cubicBezTo>
                <a:cubicBezTo>
                  <a:pt x="3885463" y="250791"/>
                  <a:pt x="3969506" y="292904"/>
                  <a:pt x="4022158" y="274341"/>
                </a:cubicBezTo>
                <a:cubicBezTo>
                  <a:pt x="4084571" y="269096"/>
                  <a:pt x="4119856" y="297968"/>
                  <a:pt x="4164508" y="309117"/>
                </a:cubicBezTo>
                <a:cubicBezTo>
                  <a:pt x="4171915" y="271244"/>
                  <a:pt x="4260667" y="326583"/>
                  <a:pt x="4246843" y="292417"/>
                </a:cubicBezTo>
                <a:cubicBezTo>
                  <a:pt x="4309458" y="301142"/>
                  <a:pt x="4279869" y="266331"/>
                  <a:pt x="4337133" y="304707"/>
                </a:cubicBezTo>
                <a:cubicBezTo>
                  <a:pt x="4450694" y="292933"/>
                  <a:pt x="4593547" y="330375"/>
                  <a:pt x="4696109" y="300060"/>
                </a:cubicBezTo>
                <a:lnTo>
                  <a:pt x="4928090" y="291457"/>
                </a:lnTo>
                <a:lnTo>
                  <a:pt x="4960316" y="287841"/>
                </a:lnTo>
                <a:cubicBezTo>
                  <a:pt x="4960491" y="287029"/>
                  <a:pt x="4960665" y="286217"/>
                  <a:pt x="4960840" y="285406"/>
                </a:cubicBezTo>
                <a:cubicBezTo>
                  <a:pt x="4962018" y="283892"/>
                  <a:pt x="4963691" y="283924"/>
                  <a:pt x="4965958" y="284802"/>
                </a:cubicBezTo>
                <a:lnTo>
                  <a:pt x="4969785" y="286778"/>
                </a:lnTo>
                <a:lnTo>
                  <a:pt x="4975889" y="286093"/>
                </a:lnTo>
                <a:lnTo>
                  <a:pt x="4992382" y="284871"/>
                </a:lnTo>
                <a:lnTo>
                  <a:pt x="4999094" y="280499"/>
                </a:lnTo>
                <a:lnTo>
                  <a:pt x="5080965" y="282208"/>
                </a:lnTo>
                <a:lnTo>
                  <a:pt x="5105166" y="276473"/>
                </a:lnTo>
                <a:cubicBezTo>
                  <a:pt x="5127226" y="271982"/>
                  <a:pt x="5148953" y="270367"/>
                  <a:pt x="5168054" y="280137"/>
                </a:cubicBezTo>
                <a:cubicBezTo>
                  <a:pt x="5166431" y="262533"/>
                  <a:pt x="5219894" y="290815"/>
                  <a:pt x="5239940" y="278079"/>
                </a:cubicBezTo>
                <a:cubicBezTo>
                  <a:pt x="5253484" y="267178"/>
                  <a:pt x="5272860" y="273220"/>
                  <a:pt x="5291998" y="272685"/>
                </a:cubicBezTo>
                <a:cubicBezTo>
                  <a:pt x="5313255" y="263383"/>
                  <a:pt x="5400292" y="271538"/>
                  <a:pt x="5425861" y="279926"/>
                </a:cubicBezTo>
                <a:cubicBezTo>
                  <a:pt x="5491875" y="310639"/>
                  <a:pt x="5594484" y="277380"/>
                  <a:pt x="5648321" y="300693"/>
                </a:cubicBezTo>
                <a:cubicBezTo>
                  <a:pt x="5665248" y="303486"/>
                  <a:pt x="5680800" y="304021"/>
                  <a:pt x="5695414" y="303150"/>
                </a:cubicBezTo>
                <a:lnTo>
                  <a:pt x="5743064" y="289335"/>
                </a:lnTo>
                <a:lnTo>
                  <a:pt x="5768797" y="289436"/>
                </a:lnTo>
                <a:lnTo>
                  <a:pt x="5775419" y="287831"/>
                </a:lnTo>
                <a:cubicBezTo>
                  <a:pt x="5788059" y="284732"/>
                  <a:pt x="5800646" y="281926"/>
                  <a:pt x="5813624" y="280263"/>
                </a:cubicBezTo>
                <a:cubicBezTo>
                  <a:pt x="5812999" y="318182"/>
                  <a:pt x="5923892" y="272386"/>
                  <a:pt x="5900676" y="304615"/>
                </a:cubicBezTo>
                <a:cubicBezTo>
                  <a:pt x="5954067" y="302717"/>
                  <a:pt x="5944477" y="319870"/>
                  <a:pt x="5966795" y="314993"/>
                </a:cubicBezTo>
                <a:lnTo>
                  <a:pt x="5972463" y="313217"/>
                </a:lnTo>
                <a:lnTo>
                  <a:pt x="5977754" y="307726"/>
                </a:lnTo>
                <a:lnTo>
                  <a:pt x="5990232" y="306694"/>
                </a:lnTo>
                <a:lnTo>
                  <a:pt x="6003260" y="301250"/>
                </a:lnTo>
                <a:cubicBezTo>
                  <a:pt x="6125949" y="323771"/>
                  <a:pt x="6292426" y="300774"/>
                  <a:pt x="6398655" y="340447"/>
                </a:cubicBezTo>
                <a:lnTo>
                  <a:pt x="6477250" y="370643"/>
                </a:lnTo>
                <a:cubicBezTo>
                  <a:pt x="6518147" y="382960"/>
                  <a:pt x="6560561" y="347277"/>
                  <a:pt x="6599996" y="371929"/>
                </a:cubicBezTo>
                <a:cubicBezTo>
                  <a:pt x="6615225" y="385828"/>
                  <a:pt x="6648193" y="391366"/>
                  <a:pt x="6673632" y="384303"/>
                </a:cubicBezTo>
                <a:cubicBezTo>
                  <a:pt x="6678009" y="383088"/>
                  <a:pt x="6681993" y="381536"/>
                  <a:pt x="6685461" y="379698"/>
                </a:cubicBezTo>
                <a:cubicBezTo>
                  <a:pt x="6733172" y="414481"/>
                  <a:pt x="6760278" y="398336"/>
                  <a:pt x="6782761" y="421766"/>
                </a:cubicBezTo>
                <a:cubicBezTo>
                  <a:pt x="6856177" y="432921"/>
                  <a:pt x="6913662" y="412056"/>
                  <a:pt x="6934599" y="432626"/>
                </a:cubicBezTo>
                <a:cubicBezTo>
                  <a:pt x="6971837" y="432351"/>
                  <a:pt x="7021650" y="410307"/>
                  <a:pt x="7050728" y="432695"/>
                </a:cubicBezTo>
                <a:cubicBezTo>
                  <a:pt x="7053692" y="415076"/>
                  <a:pt x="7094152" y="447339"/>
                  <a:pt x="7115167" y="436243"/>
                </a:cubicBezTo>
                <a:cubicBezTo>
                  <a:pt x="7129937" y="426464"/>
                  <a:pt x="7145660" y="433973"/>
                  <a:pt x="7162809" y="434931"/>
                </a:cubicBezTo>
                <a:cubicBezTo>
                  <a:pt x="7184039" y="427343"/>
                  <a:pt x="7259393" y="442217"/>
                  <a:pt x="7280034" y="452539"/>
                </a:cubicBezTo>
                <a:cubicBezTo>
                  <a:pt x="7331046" y="488194"/>
                  <a:pt x="7430616" y="463128"/>
                  <a:pt x="7472654" y="490482"/>
                </a:cubicBezTo>
                <a:cubicBezTo>
                  <a:pt x="7541994" y="500728"/>
                  <a:pt x="7643498" y="509315"/>
                  <a:pt x="7696080" y="514010"/>
                </a:cubicBezTo>
                <a:cubicBezTo>
                  <a:pt x="7760013" y="517032"/>
                  <a:pt x="7715914" y="545003"/>
                  <a:pt x="7788139" y="518649"/>
                </a:cubicBezTo>
                <a:cubicBezTo>
                  <a:pt x="7891601" y="550571"/>
                  <a:pt x="8143222" y="510864"/>
                  <a:pt x="8227756" y="558548"/>
                </a:cubicBezTo>
                <a:cubicBezTo>
                  <a:pt x="8317876" y="569251"/>
                  <a:pt x="8261697" y="569546"/>
                  <a:pt x="8328859" y="582867"/>
                </a:cubicBezTo>
                <a:cubicBezTo>
                  <a:pt x="8336976" y="627379"/>
                  <a:pt x="8495085" y="643261"/>
                  <a:pt x="8532898" y="668282"/>
                </a:cubicBezTo>
                <a:cubicBezTo>
                  <a:pt x="8626867" y="678146"/>
                  <a:pt x="8698118" y="715603"/>
                  <a:pt x="8792925" y="701900"/>
                </a:cubicBezTo>
                <a:cubicBezTo>
                  <a:pt x="8796856" y="707882"/>
                  <a:pt x="8802564" y="712918"/>
                  <a:pt x="8809491" y="717262"/>
                </a:cubicBezTo>
                <a:lnTo>
                  <a:pt x="8814066" y="719410"/>
                </a:lnTo>
                <a:lnTo>
                  <a:pt x="8815751" y="718686"/>
                </a:lnTo>
                <a:cubicBezTo>
                  <a:pt x="8822134" y="717141"/>
                  <a:pt x="8829906" y="716502"/>
                  <a:pt x="8840540" y="717083"/>
                </a:cubicBezTo>
                <a:cubicBezTo>
                  <a:pt x="8844566" y="676948"/>
                  <a:pt x="8862586" y="704813"/>
                  <a:pt x="8897062" y="697553"/>
                </a:cubicBezTo>
                <a:cubicBezTo>
                  <a:pt x="8926967" y="693826"/>
                  <a:pt x="8941387" y="680067"/>
                  <a:pt x="8965922" y="672885"/>
                </a:cubicBezTo>
                <a:cubicBezTo>
                  <a:pt x="8985861" y="668208"/>
                  <a:pt x="8990451" y="680326"/>
                  <a:pt x="9016694" y="669496"/>
                </a:cubicBezTo>
                <a:cubicBezTo>
                  <a:pt x="9064226" y="680468"/>
                  <a:pt x="9102961" y="653230"/>
                  <a:pt x="9139695" y="648174"/>
                </a:cubicBezTo>
                <a:cubicBezTo>
                  <a:pt x="9151373" y="649226"/>
                  <a:pt x="9186538" y="645057"/>
                  <a:pt x="9219129" y="639013"/>
                </a:cubicBezTo>
                <a:lnTo>
                  <a:pt x="9221354" y="638501"/>
                </a:lnTo>
                <a:lnTo>
                  <a:pt x="9237592" y="642494"/>
                </a:lnTo>
                <a:cubicBezTo>
                  <a:pt x="9241555" y="644212"/>
                  <a:pt x="9242210" y="646204"/>
                  <a:pt x="9236570" y="648762"/>
                </a:cubicBezTo>
                <a:cubicBezTo>
                  <a:pt x="9241114" y="652055"/>
                  <a:pt x="9245782" y="653517"/>
                  <a:pt x="9250521" y="654041"/>
                </a:cubicBezTo>
                <a:cubicBezTo>
                  <a:pt x="9259996" y="655089"/>
                  <a:pt x="9269753" y="652386"/>
                  <a:pt x="9279357" y="653083"/>
                </a:cubicBezTo>
                <a:lnTo>
                  <a:pt x="9289731" y="656356"/>
                </a:lnTo>
                <a:lnTo>
                  <a:pt x="9293723" y="656237"/>
                </a:lnTo>
                <a:lnTo>
                  <a:pt x="9303097" y="656723"/>
                </a:lnTo>
                <a:lnTo>
                  <a:pt x="9302251" y="652725"/>
                </a:lnTo>
                <a:cubicBezTo>
                  <a:pt x="9300561" y="648869"/>
                  <a:pt x="9299408" y="644676"/>
                  <a:pt x="9314122" y="645860"/>
                </a:cubicBezTo>
                <a:cubicBezTo>
                  <a:pt x="9344433" y="650204"/>
                  <a:pt x="9356229" y="634440"/>
                  <a:pt x="9367772" y="650683"/>
                </a:cubicBezTo>
                <a:lnTo>
                  <a:pt x="9370291" y="655264"/>
                </a:lnTo>
                <a:lnTo>
                  <a:pt x="9377007" y="656308"/>
                </a:lnTo>
                <a:cubicBezTo>
                  <a:pt x="9380660" y="656340"/>
                  <a:pt x="9382824" y="655350"/>
                  <a:pt x="9382497" y="652427"/>
                </a:cubicBezTo>
                <a:cubicBezTo>
                  <a:pt x="9410043" y="665739"/>
                  <a:pt x="9444726" y="648939"/>
                  <a:pt x="9474013" y="647005"/>
                </a:cubicBezTo>
                <a:cubicBezTo>
                  <a:pt x="9494765" y="659508"/>
                  <a:pt x="9535746" y="643122"/>
                  <a:pt x="9595899" y="646979"/>
                </a:cubicBezTo>
                <a:cubicBezTo>
                  <a:pt x="9618462" y="661284"/>
                  <a:pt x="9636478" y="649421"/>
                  <a:pt x="9681269" y="669984"/>
                </a:cubicBezTo>
                <a:cubicBezTo>
                  <a:pt x="9683619" y="668616"/>
                  <a:pt x="9686437" y="667412"/>
                  <a:pt x="9689635" y="666408"/>
                </a:cubicBezTo>
                <a:cubicBezTo>
                  <a:pt x="9708219" y="660578"/>
                  <a:pt x="9735343" y="662659"/>
                  <a:pt x="9750215" y="671056"/>
                </a:cubicBezTo>
                <a:cubicBezTo>
                  <a:pt x="9822560" y="699676"/>
                  <a:pt x="9892985" y="704863"/>
                  <a:pt x="9957974" y="715080"/>
                </a:cubicBezTo>
                <a:cubicBezTo>
                  <a:pt x="10031995" y="724171"/>
                  <a:pt x="9987651" y="694466"/>
                  <a:pt x="10076482" y="723397"/>
                </a:cubicBezTo>
                <a:cubicBezTo>
                  <a:pt x="10088264" y="715403"/>
                  <a:pt x="10100170" y="715974"/>
                  <a:pt x="10119263" y="721877"/>
                </a:cubicBezTo>
                <a:cubicBezTo>
                  <a:pt x="10155360" y="725633"/>
                  <a:pt x="10156886" y="703170"/>
                  <a:pt x="10190893" y="719606"/>
                </a:cubicBezTo>
                <a:cubicBezTo>
                  <a:pt x="10186651" y="707114"/>
                  <a:pt x="10260542" y="720706"/>
                  <a:pt x="10246203" y="706893"/>
                </a:cubicBezTo>
                <a:cubicBezTo>
                  <a:pt x="10271921" y="697978"/>
                  <a:pt x="10280122" y="716866"/>
                  <a:pt x="10305396" y="709359"/>
                </a:cubicBezTo>
                <a:cubicBezTo>
                  <a:pt x="10332266" y="709354"/>
                  <a:pt x="10287753" y="720864"/>
                  <a:pt x="10316856" y="724179"/>
                </a:cubicBezTo>
                <a:cubicBezTo>
                  <a:pt x="10352558" y="726042"/>
                  <a:pt x="10348261" y="747938"/>
                  <a:pt x="10380919" y="722193"/>
                </a:cubicBezTo>
                <a:cubicBezTo>
                  <a:pt x="10416787" y="731946"/>
                  <a:pt x="10426384" y="719959"/>
                  <a:pt x="10478351" y="717620"/>
                </a:cubicBezTo>
                <a:cubicBezTo>
                  <a:pt x="10498311" y="726260"/>
                  <a:pt x="10516018" y="724144"/>
                  <a:pt x="10533954" y="718660"/>
                </a:cubicBezTo>
                <a:cubicBezTo>
                  <a:pt x="10583102" y="724237"/>
                  <a:pt x="10630104" y="717410"/>
                  <a:pt x="10686474" y="717507"/>
                </a:cubicBezTo>
                <a:cubicBezTo>
                  <a:pt x="10745160" y="730015"/>
                  <a:pt x="10779502" y="713124"/>
                  <a:pt x="10839729" y="713306"/>
                </a:cubicBezTo>
                <a:cubicBezTo>
                  <a:pt x="10895292" y="735596"/>
                  <a:pt x="10883335" y="689293"/>
                  <a:pt x="10933271" y="693628"/>
                </a:cubicBezTo>
                <a:cubicBezTo>
                  <a:pt x="11011861" y="715600"/>
                  <a:pt x="10933941" y="678563"/>
                  <a:pt x="11058950" y="692031"/>
                </a:cubicBezTo>
                <a:cubicBezTo>
                  <a:pt x="11065574" y="695312"/>
                  <a:pt x="11081347" y="693264"/>
                  <a:pt x="11080388" y="689245"/>
                </a:cubicBezTo>
                <a:cubicBezTo>
                  <a:pt x="11088176" y="690921"/>
                  <a:pt x="11106032" y="699551"/>
                  <a:pt x="11108911" y="693363"/>
                </a:cubicBezTo>
                <a:cubicBezTo>
                  <a:pt x="11149149" y="694912"/>
                  <a:pt x="11188483" y="700869"/>
                  <a:pt x="11223119" y="710661"/>
                </a:cubicBezTo>
                <a:cubicBezTo>
                  <a:pt x="11302059" y="704266"/>
                  <a:pt x="11255617" y="731239"/>
                  <a:pt x="11311983" y="731410"/>
                </a:cubicBezTo>
                <a:cubicBezTo>
                  <a:pt x="11358665" y="721567"/>
                  <a:pt x="11373894" y="732638"/>
                  <a:pt x="11426940" y="727340"/>
                </a:cubicBezTo>
                <a:cubicBezTo>
                  <a:pt x="11441993" y="748767"/>
                  <a:pt x="11476074" y="727962"/>
                  <a:pt x="11495624" y="734858"/>
                </a:cubicBezTo>
                <a:cubicBezTo>
                  <a:pt x="11530841" y="712823"/>
                  <a:pt x="11572173" y="761025"/>
                  <a:pt x="11605975" y="762433"/>
                </a:cubicBezTo>
                <a:cubicBezTo>
                  <a:pt x="11663316" y="761143"/>
                  <a:pt x="11727635" y="739871"/>
                  <a:pt x="11756134" y="765012"/>
                </a:cubicBezTo>
                <a:cubicBezTo>
                  <a:pt x="11761348" y="755468"/>
                  <a:pt x="11757526" y="741943"/>
                  <a:pt x="11789788" y="745316"/>
                </a:cubicBezTo>
                <a:cubicBezTo>
                  <a:pt x="11803253" y="740995"/>
                  <a:pt x="11807074" y="726138"/>
                  <a:pt x="11832833" y="734720"/>
                </a:cubicBezTo>
                <a:cubicBezTo>
                  <a:pt x="11798846" y="746443"/>
                  <a:pt x="11852821" y="750721"/>
                  <a:pt x="11846338" y="765994"/>
                </a:cubicBezTo>
                <a:cubicBezTo>
                  <a:pt x="11885947" y="777555"/>
                  <a:pt x="11979991" y="768560"/>
                  <a:pt x="11972492" y="796180"/>
                </a:cubicBezTo>
                <a:cubicBezTo>
                  <a:pt x="11982931" y="813135"/>
                  <a:pt x="12037186" y="790090"/>
                  <a:pt x="12035979" y="807835"/>
                </a:cubicBezTo>
                <a:cubicBezTo>
                  <a:pt x="12059694" y="797410"/>
                  <a:pt x="12098516" y="817951"/>
                  <a:pt x="12135850" y="819056"/>
                </a:cubicBezTo>
                <a:cubicBezTo>
                  <a:pt x="12142309" y="827359"/>
                  <a:pt x="12150917" y="827343"/>
                  <a:pt x="12166092" y="823695"/>
                </a:cubicBezTo>
                <a:lnTo>
                  <a:pt x="12190645" y="826863"/>
                </a:lnTo>
                <a:lnTo>
                  <a:pt x="12192000" y="880762"/>
                </a:lnTo>
                <a:lnTo>
                  <a:pt x="12192000" y="2685062"/>
                </a:lnTo>
                <a:lnTo>
                  <a:pt x="0" y="2685062"/>
                </a:lnTo>
                <a:lnTo>
                  <a:pt x="0" y="283917"/>
                </a:lnTo>
                <a:lnTo>
                  <a:pt x="44213" y="302297"/>
                </a:lnTo>
                <a:cubicBezTo>
                  <a:pt x="57125" y="321111"/>
                  <a:pt x="151150" y="310991"/>
                  <a:pt x="172465" y="314866"/>
                </a:cubicBezTo>
                <a:cubicBezTo>
                  <a:pt x="201883" y="307918"/>
                  <a:pt x="192551" y="309357"/>
                  <a:pt x="223361" y="304828"/>
                </a:cubicBezTo>
                <a:cubicBezTo>
                  <a:pt x="235273" y="283233"/>
                  <a:pt x="290082" y="292239"/>
                  <a:pt x="320595" y="288341"/>
                </a:cubicBezTo>
                <a:cubicBezTo>
                  <a:pt x="326821" y="269140"/>
                  <a:pt x="347105" y="264031"/>
                  <a:pt x="401087" y="246745"/>
                </a:cubicBezTo>
                <a:cubicBezTo>
                  <a:pt x="407068" y="225028"/>
                  <a:pt x="475269" y="251137"/>
                  <a:pt x="495839" y="217305"/>
                </a:cubicBezTo>
                <a:cubicBezTo>
                  <a:pt x="499633" y="218429"/>
                  <a:pt x="503698" y="219260"/>
                  <a:pt x="507910" y="219773"/>
                </a:cubicBezTo>
                <a:cubicBezTo>
                  <a:pt x="532375" y="222751"/>
                  <a:pt x="556339" y="214552"/>
                  <a:pt x="561428" y="201460"/>
                </a:cubicBezTo>
                <a:cubicBezTo>
                  <a:pt x="599747" y="152259"/>
                  <a:pt x="661201" y="177254"/>
                  <a:pt x="712813" y="151411"/>
                </a:cubicBezTo>
                <a:cubicBezTo>
                  <a:pt x="774420" y="124993"/>
                  <a:pt x="765426" y="123535"/>
                  <a:pt x="819366" y="70479"/>
                </a:cubicBezTo>
                <a:cubicBezTo>
                  <a:pt x="839647" y="77460"/>
                  <a:pt x="850544" y="74267"/>
                  <a:pt x="862489" y="63238"/>
                </a:cubicBezTo>
                <a:cubicBezTo>
                  <a:pt x="893284" y="51157"/>
                  <a:pt x="919686" y="77447"/>
                  <a:pt x="934387" y="50788"/>
                </a:cubicBezTo>
                <a:cubicBezTo>
                  <a:pt x="936825" y="54711"/>
                  <a:pt x="942184" y="55671"/>
                  <a:pt x="948874" y="55208"/>
                </a:cubicBezTo>
                <a:lnTo>
                  <a:pt x="955237" y="54040"/>
                </a:lnTo>
                <a:lnTo>
                  <a:pt x="955886" y="54325"/>
                </a:lnTo>
                <a:lnTo>
                  <a:pt x="957239" y="53673"/>
                </a:lnTo>
                <a:lnTo>
                  <a:pt x="971343" y="51086"/>
                </a:lnTo>
                <a:cubicBezTo>
                  <a:pt x="986863" y="47540"/>
                  <a:pt x="1001346" y="44460"/>
                  <a:pt x="1002063" y="54158"/>
                </a:cubicBezTo>
                <a:cubicBezTo>
                  <a:pt x="1010763" y="55438"/>
                  <a:pt x="1016476" y="54893"/>
                  <a:pt x="1020663" y="53408"/>
                </a:cubicBezTo>
                <a:cubicBezTo>
                  <a:pt x="1029036" y="50440"/>
                  <a:pt x="1031306" y="43717"/>
                  <a:pt x="1039181" y="40356"/>
                </a:cubicBezTo>
                <a:lnTo>
                  <a:pt x="1051914" y="39166"/>
                </a:lnTo>
                <a:lnTo>
                  <a:pt x="1054501" y="37372"/>
                </a:lnTo>
                <a:lnTo>
                  <a:pt x="1061859" y="33902"/>
                </a:lnTo>
                <a:lnTo>
                  <a:pt x="1054558" y="30385"/>
                </a:lnTo>
                <a:cubicBezTo>
                  <a:pt x="1046905" y="27358"/>
                  <a:pt x="1128596" y="22367"/>
                  <a:pt x="1140852" y="17327"/>
                </a:cubicBezTo>
                <a:lnTo>
                  <a:pt x="1214144" y="6192"/>
                </a:lnTo>
                <a:lnTo>
                  <a:pt x="1338122" y="27996"/>
                </a:lnTo>
                <a:cubicBezTo>
                  <a:pt x="1367144" y="1801"/>
                  <a:pt x="1432673" y="14019"/>
                  <a:pt x="1462415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1213561" y="3584844"/>
            <a:ext cx="6707999" cy="6425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19050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55000"/>
            </a:pP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  <a:sym typeface="Helvetica Neue"/>
              </a:rPr>
              <a:t>Otros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  <a:sym typeface="Helvetica Neue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  <a:sym typeface="Helvetica Neue"/>
              </a:rPr>
              <a:t>juegos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  <a:sym typeface="Helvetica Neue"/>
              </a:rPr>
              <a:t> de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  <a:sym typeface="Helvetica Neue"/>
              </a:rPr>
              <a:t>Pogamut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  <a:sym typeface="Helvetica Neue"/>
            </a:endParaRPr>
          </a:p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1112" y="1011099"/>
            <a:ext cx="1630422" cy="1446146"/>
          </a:xfrm>
          <a:prstGeom prst="rect">
            <a:avLst/>
          </a:prstGeom>
          <a:noFill/>
        </p:spPr>
      </p:pic>
      <p:pic>
        <p:nvPicPr>
          <p:cNvPr id="176" name="Google Shape;176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62518" y="1011099"/>
            <a:ext cx="1706908" cy="1473671"/>
          </a:xfrm>
          <a:prstGeom prst="rect">
            <a:avLst/>
          </a:prstGeom>
          <a:noFill/>
        </p:spPr>
      </p:pic>
      <p:pic>
        <p:nvPicPr>
          <p:cNvPr id="175" name="Google Shape;175;p2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780429" y="1090450"/>
            <a:ext cx="1692366" cy="1366794"/>
          </a:xfrm>
          <a:prstGeom prst="rect">
            <a:avLst/>
          </a:prstGeom>
          <a:noFill/>
        </p:spPr>
      </p:pic>
      <p:pic>
        <p:nvPicPr>
          <p:cNvPr id="174" name="Google Shape;174;p2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850089" y="1090450"/>
            <a:ext cx="1702785" cy="1366795"/>
          </a:xfrm>
          <a:prstGeom prst="rect">
            <a:avLst/>
          </a:prstGeom>
          <a:noFill/>
        </p:spPr>
      </p:pic>
      <p:sp>
        <p:nvSpPr>
          <p:cNvPr id="178" name="Google Shape;178;p29"/>
          <p:cNvSpPr txBox="1"/>
          <p:nvPr/>
        </p:nvSpPr>
        <p:spPr>
          <a:xfrm>
            <a:off x="1225550" y="800950"/>
            <a:ext cx="2325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792C1C-3285-4311-8EDC-BCDCD57A3F7E}"/>
              </a:ext>
            </a:extLst>
          </p:cNvPr>
          <p:cNvSpPr txBox="1"/>
          <p:nvPr/>
        </p:nvSpPr>
        <p:spPr>
          <a:xfrm>
            <a:off x="4780429" y="2739115"/>
            <a:ext cx="17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SimDate3D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F2F641-CC0F-493F-8098-AA4242123412}"/>
              </a:ext>
            </a:extLst>
          </p:cNvPr>
          <p:cNvSpPr txBox="1"/>
          <p:nvPr/>
        </p:nvSpPr>
        <p:spPr>
          <a:xfrm>
            <a:off x="2654468" y="2739115"/>
            <a:ext cx="17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 dirty="0" err="1">
                <a:solidFill>
                  <a:srgbClr val="000000"/>
                </a:solidFill>
                <a:effectLst/>
                <a:latin typeface="Helvetica Neue" panose="020B0604020202020204" charset="0"/>
              </a:rPr>
              <a:t>SteeringGame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BB491B0-8315-4F3E-9934-4CD02D52FD55}"/>
              </a:ext>
            </a:extLst>
          </p:cNvPr>
          <p:cNvSpPr txBox="1"/>
          <p:nvPr/>
        </p:nvSpPr>
        <p:spPr>
          <a:xfrm>
            <a:off x="677107" y="2739115"/>
            <a:ext cx="17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BurglarsGame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322EA8D-ED7A-45DC-9191-A386DF35083D}"/>
              </a:ext>
            </a:extLst>
          </p:cNvPr>
          <p:cNvSpPr txBox="1"/>
          <p:nvPr/>
        </p:nvSpPr>
        <p:spPr>
          <a:xfrm>
            <a:off x="6935815" y="2714743"/>
            <a:ext cx="17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 dirty="0" err="1">
                <a:solidFill>
                  <a:srgbClr val="000000"/>
                </a:solidFill>
                <a:effectLst/>
                <a:latin typeface="Helvetica Neue" panose="020B0604020202020204" charset="0"/>
              </a:rPr>
              <a:t>StoryFactory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558B4FE-739A-48C7-A490-9F23E9B4D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60759" y="2814636"/>
            <a:ext cx="2468166" cy="183951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700" b="1">
                <a:sym typeface="Helvetica Neue"/>
              </a:rPr>
              <a:t>Conclusiones</a:t>
            </a:r>
          </a:p>
        </p:txBody>
      </p:sp>
      <p:pic>
        <p:nvPicPr>
          <p:cNvPr id="189" name="Google Shape;189;p30"/>
          <p:cNvPicPr preferRelativeResize="0"/>
          <p:nvPr/>
        </p:nvPicPr>
        <p:blipFill rotWithShape="1">
          <a:blip r:embed="rId3"/>
          <a:srcRect t="23058" b="6164"/>
          <a:stretch/>
        </p:blipFill>
        <p:spPr>
          <a:xfrm>
            <a:off x="20" y="10"/>
            <a:ext cx="9143980" cy="278294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67986" y="2814637"/>
            <a:ext cx="5614060" cy="183951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1" dirty="0" err="1">
                <a:sym typeface="Helvetica Neue"/>
              </a:rPr>
              <a:t>Sistemas</a:t>
            </a:r>
            <a:r>
              <a:rPr lang="en-US" sz="1400" b="1" dirty="0">
                <a:sym typeface="Helvetica Neue"/>
              </a:rPr>
              <a:t> </a:t>
            </a:r>
            <a:r>
              <a:rPr lang="en-US" sz="1400" b="1" dirty="0" err="1">
                <a:sym typeface="Helvetica Neue"/>
              </a:rPr>
              <a:t>multiagente</a:t>
            </a:r>
            <a:r>
              <a:rPr lang="en-US" sz="1400" b="1" dirty="0">
                <a:sym typeface="Helvetica Neue"/>
              </a:rPr>
              <a:t> </a:t>
            </a:r>
            <a:r>
              <a:rPr lang="en-US" sz="1400" b="1" dirty="0" err="1">
                <a:sym typeface="Helvetica Neue"/>
              </a:rPr>
              <a:t>en</a:t>
            </a:r>
            <a:r>
              <a:rPr lang="en-US" sz="1400" b="1" dirty="0">
                <a:sym typeface="Helvetica Neue"/>
              </a:rPr>
              <a:t> </a:t>
            </a:r>
            <a:r>
              <a:rPr lang="en-US" sz="1400" b="1" dirty="0" err="1">
                <a:sym typeface="Helvetica Neue"/>
              </a:rPr>
              <a:t>el</a:t>
            </a:r>
            <a:r>
              <a:rPr lang="en-US" sz="1400" b="1" dirty="0">
                <a:sym typeface="Helvetica Neue"/>
              </a:rPr>
              <a:t> </a:t>
            </a:r>
            <a:r>
              <a:rPr lang="en-US" sz="1400" b="1" dirty="0" err="1">
                <a:sym typeface="Helvetica Neue"/>
              </a:rPr>
              <a:t>presente</a:t>
            </a:r>
            <a:r>
              <a:rPr lang="en-US" sz="1400" b="1" dirty="0">
                <a:sym typeface="Helvetica Neue"/>
              </a:rPr>
              <a:t>: </a:t>
            </a:r>
            <a:r>
              <a:rPr lang="en-US" sz="1400" b="1" i="1" dirty="0">
                <a:sym typeface="Helvetica Neue"/>
              </a:rPr>
              <a:t>Alpha Star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1" dirty="0" err="1">
                <a:sym typeface="Helvetica Neue"/>
              </a:rPr>
              <a:t>Sistemas</a:t>
            </a:r>
            <a:r>
              <a:rPr lang="en-US" sz="1400" b="1" dirty="0">
                <a:sym typeface="Helvetica Neue"/>
              </a:rPr>
              <a:t> </a:t>
            </a:r>
            <a:r>
              <a:rPr lang="en-US" sz="1400" b="1" dirty="0" err="1">
                <a:sym typeface="Helvetica Neue"/>
              </a:rPr>
              <a:t>multiagente</a:t>
            </a:r>
            <a:r>
              <a:rPr lang="en-US" sz="1400" b="1" dirty="0">
                <a:sym typeface="Helvetica Neue"/>
              </a:rPr>
              <a:t> </a:t>
            </a:r>
            <a:r>
              <a:rPr lang="en-US" sz="1400" b="1" dirty="0" err="1">
                <a:sym typeface="Helvetica Neue"/>
              </a:rPr>
              <a:t>en</a:t>
            </a:r>
            <a:r>
              <a:rPr lang="en-US" sz="1400" b="1" dirty="0">
                <a:sym typeface="Helvetica Neue"/>
              </a:rPr>
              <a:t> </a:t>
            </a:r>
            <a:r>
              <a:rPr lang="en-US" sz="1400" b="1" dirty="0" err="1">
                <a:sym typeface="Helvetica Neue"/>
              </a:rPr>
              <a:t>el</a:t>
            </a:r>
            <a:r>
              <a:rPr lang="en-US" sz="1400" b="1" dirty="0">
                <a:sym typeface="Helvetica Neue"/>
              </a:rPr>
              <a:t> </a:t>
            </a:r>
            <a:r>
              <a:rPr lang="en-US" sz="1400" b="1" dirty="0" err="1">
                <a:sym typeface="Helvetica Neue"/>
              </a:rPr>
              <a:t>futuro</a:t>
            </a:r>
            <a:endParaRPr lang="en-US" sz="1400" b="1" i="1" dirty="0">
              <a:sym typeface="Helvetica Neue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750556-CCC7-4ED3-8731-8B9493A7EC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626365" y="393896"/>
            <a:ext cx="3263549" cy="21048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3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Sistemas</a:t>
            </a: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lang="en-US" sz="3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multiagente</a:t>
            </a: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lang="en-US" sz="3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en</a:t>
            </a: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lang="en-US" sz="3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el</a:t>
            </a: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lang="en-US" sz="3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presente</a:t>
            </a: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: </a:t>
            </a:r>
            <a:r>
              <a:rPr lang="en-US" sz="30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Alpha Star</a:t>
            </a:r>
          </a:p>
          <a:p>
            <a:pPr marL="0" lvl="0" indent="0" defTabSz="914400">
              <a:spcBef>
                <a:spcPct val="0"/>
              </a:spcBef>
              <a:spcAft>
                <a:spcPts val="0"/>
              </a:spcAft>
              <a:buSzPts val="990"/>
            </a:pP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/>
          <a:srcRect t="22829" r="3" b="19004"/>
          <a:stretch/>
        </p:blipFill>
        <p:spPr>
          <a:xfrm>
            <a:off x="4242348" y="495591"/>
            <a:ext cx="4752594" cy="1594466"/>
          </a:xfrm>
          <a:prstGeom prst="rect">
            <a:avLst/>
          </a:prstGeom>
          <a:noFill/>
        </p:spPr>
      </p:pic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626366" y="2644725"/>
            <a:ext cx="2989616" cy="194134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>
                <a:sym typeface="Helvetica Neue"/>
              </a:rPr>
              <a:t>IA de </a:t>
            </a:r>
            <a:r>
              <a:rPr lang="en-US" sz="1400" i="1">
                <a:sym typeface="Helvetica Neue"/>
              </a:rPr>
              <a:t>DeepMind</a:t>
            </a:r>
            <a:r>
              <a:rPr lang="en-US" sz="140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>
                <a:sym typeface="Helvetica Neue"/>
              </a:rPr>
              <a:t>Ha logrado el nivel de Gran Maestro y ganar a varios jugadores profesionales.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>
                <a:sym typeface="Helvetica Neue"/>
              </a:rPr>
              <a:t>Cada año, los jugadores son más exigentes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>
                <a:sym typeface="Helvetica Neue"/>
              </a:rPr>
              <a:t>Conllevan muchas horas de trabajo.</a:t>
            </a: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4"/>
          <a:srcRect r="3" b="6628"/>
          <a:stretch/>
        </p:blipFill>
        <p:spPr>
          <a:xfrm>
            <a:off x="3889915" y="2217656"/>
            <a:ext cx="5105027" cy="2514490"/>
          </a:xfrm>
          <a:prstGeom prst="rect">
            <a:avLst/>
          </a:prstGeom>
          <a:noFill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45FB58-217D-4A75-B66E-0267D0CB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82600" y="241300"/>
            <a:ext cx="8178799" cy="8518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</a:t>
            </a:r>
            <a:endParaRPr lang="en-US" sz="2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82600" y="1337235"/>
            <a:ext cx="8178799" cy="3295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028700" lvl="0" defTabSz="9144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s-ES" sz="1500" b="1" dirty="0">
                <a:uFill>
                  <a:noFill/>
                </a:uFill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Motivación</a:t>
            </a:r>
            <a:r>
              <a:rPr lang="en-US" sz="1500" b="1" dirty="0">
                <a:uFill>
                  <a:noFill/>
                </a:uFill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los </a:t>
            </a:r>
            <a:r>
              <a:rPr lang="en-US" sz="1500" b="1" dirty="0" err="1">
                <a:uFill>
                  <a:noFill/>
                </a:uFill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</a:t>
            </a:r>
            <a:r>
              <a:rPr lang="en-US" sz="1500" b="1" dirty="0">
                <a:uFill>
                  <a:noFill/>
                </a:uFill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500" b="1" dirty="0" err="1">
                <a:uFill>
                  <a:noFill/>
                </a:uFill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multiagente</a:t>
            </a:r>
            <a:r>
              <a:rPr lang="en-US" sz="1500" b="1" dirty="0">
                <a:uFill>
                  <a:noFill/>
                </a:uFill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500" b="1" dirty="0" err="1">
                <a:uFill>
                  <a:noFill/>
                </a:uFill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1500" b="1" dirty="0">
                <a:uFill>
                  <a:noFill/>
                </a:uFill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videojuegos</a:t>
            </a:r>
            <a:endParaRPr lang="en-US" sz="1500" b="1" dirty="0">
              <a:sym typeface="Helvetica Neue"/>
            </a:endParaRPr>
          </a:p>
          <a:p>
            <a:pPr marL="1028700" lvl="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500" b="1" dirty="0" err="1">
                <a:uFill>
                  <a:noFill/>
                </a:uFill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Aplicabilidad</a:t>
            </a:r>
            <a:r>
              <a:rPr lang="en-US" sz="1500" b="1" dirty="0">
                <a:uFill>
                  <a:noFill/>
                </a:uFill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los </a:t>
            </a:r>
            <a:r>
              <a:rPr lang="en-US" sz="1500" b="1" dirty="0" err="1">
                <a:uFill>
                  <a:noFill/>
                </a:uFill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</a:t>
            </a:r>
            <a:r>
              <a:rPr lang="en-US" sz="1500" b="1" dirty="0">
                <a:uFill>
                  <a:noFill/>
                </a:uFill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500" b="1" dirty="0" err="1">
                <a:uFill>
                  <a:noFill/>
                </a:uFill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multiagente</a:t>
            </a:r>
            <a:r>
              <a:rPr lang="en-US" sz="1500" b="1" dirty="0">
                <a:uFill>
                  <a:noFill/>
                </a:uFill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500" b="1" dirty="0" err="1">
                <a:uFill>
                  <a:noFill/>
                </a:uFill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1500" b="1" dirty="0">
                <a:uFill>
                  <a:noFill/>
                </a:uFill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los videojuegos</a:t>
            </a:r>
            <a:endParaRPr lang="en-US" sz="1500" b="1" dirty="0">
              <a:sym typeface="Helvetica Neue"/>
            </a:endParaRPr>
          </a:p>
          <a:p>
            <a:pPr marL="14859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dirty="0" err="1">
                <a:uFill>
                  <a:noFill/>
                </a:uFill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Starcraft</a:t>
            </a:r>
            <a:endParaRPr lang="en-US" sz="1400" dirty="0">
              <a:sym typeface="Helvetica Neue"/>
            </a:endParaRPr>
          </a:p>
          <a:p>
            <a:pPr marL="14859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dirty="0">
                <a:uFill>
                  <a:noFill/>
                </a:uFill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Minecraft</a:t>
            </a:r>
            <a:endParaRPr lang="en-US" sz="1400" dirty="0">
              <a:sym typeface="Helvetica Neue"/>
            </a:endParaRPr>
          </a:p>
          <a:p>
            <a:pPr marL="14859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dirty="0">
                <a:uFill>
                  <a:noFill/>
                </a:uFill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Final Fantasy XV</a:t>
            </a:r>
            <a:endParaRPr lang="en-US" sz="1400" dirty="0">
              <a:sym typeface="Helvetica Neue"/>
            </a:endParaRPr>
          </a:p>
          <a:p>
            <a:pPr marL="14859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dirty="0">
                <a:uFill>
                  <a:noFill/>
                </a:uFill>
                <a:sym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 &amp; White: BDI </a:t>
            </a:r>
            <a:r>
              <a:rPr lang="en-US" sz="1400" dirty="0" err="1">
                <a:uFill>
                  <a:noFill/>
                </a:uFill>
                <a:sym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1400" dirty="0">
                <a:uFill>
                  <a:noFill/>
                </a:uFill>
                <a:sym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videojuegos</a:t>
            </a:r>
            <a:endParaRPr lang="en-US" sz="1400" dirty="0">
              <a:sym typeface="Helvetica Neue"/>
            </a:endParaRPr>
          </a:p>
          <a:p>
            <a:pPr marL="1028700" lvl="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b="1" dirty="0" err="1">
                <a:uFill>
                  <a:noFill/>
                </a:uFill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Herramientas</a:t>
            </a:r>
            <a:r>
              <a:rPr lang="en-US" sz="1400" b="1" dirty="0">
                <a:uFill>
                  <a:noFill/>
                </a:uFill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para </a:t>
            </a:r>
            <a:r>
              <a:rPr lang="en-US" sz="1400" b="1" dirty="0" err="1">
                <a:uFill>
                  <a:noFill/>
                </a:uFill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</a:t>
            </a:r>
            <a:r>
              <a:rPr lang="en-US" sz="1400" b="1" dirty="0">
                <a:uFill>
                  <a:noFill/>
                </a:uFill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b="1" dirty="0" err="1">
                <a:uFill>
                  <a:noFill/>
                </a:uFill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desarrollo</a:t>
            </a:r>
            <a:r>
              <a:rPr lang="en-US" sz="1400" b="1" dirty="0">
                <a:uFill>
                  <a:noFill/>
                </a:uFill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1400" b="1" dirty="0" err="1">
                <a:uFill>
                  <a:noFill/>
                </a:uFill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</a:t>
            </a:r>
            <a:r>
              <a:rPr lang="en-US" sz="1400" b="1" dirty="0">
                <a:uFill>
                  <a:noFill/>
                </a:uFill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b="1" dirty="0" err="1">
                <a:uFill>
                  <a:noFill/>
                </a:uFill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multiagente</a:t>
            </a:r>
            <a:r>
              <a:rPr lang="en-US" sz="1400" b="1" dirty="0">
                <a:sym typeface="Helvetica Neue"/>
              </a:rPr>
              <a:t>	</a:t>
            </a:r>
          </a:p>
          <a:p>
            <a:pPr marL="14859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dirty="0" err="1">
                <a:uFill>
                  <a:noFill/>
                </a:uFill>
                <a:sym typeface="Helvetica Neue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IsoMonks</a:t>
            </a:r>
            <a:endParaRPr lang="en-US" sz="1400" dirty="0">
              <a:sym typeface="Helvetica Neue"/>
            </a:endParaRPr>
          </a:p>
          <a:p>
            <a:pPr marL="14859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dirty="0" err="1">
                <a:uFill>
                  <a:noFill/>
                </a:uFill>
                <a:sym typeface="Helvetica Neu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UnityProlo</a:t>
            </a:r>
            <a:r>
              <a:rPr lang="en-US" sz="1400" dirty="0" err="1">
                <a:sym typeface="Helvetica Neue"/>
              </a:rPr>
              <a:t>g</a:t>
            </a:r>
            <a:endParaRPr lang="en-US" sz="1400" dirty="0">
              <a:sym typeface="Helvetica Neue"/>
            </a:endParaRPr>
          </a:p>
          <a:p>
            <a:pPr marL="14859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dirty="0" err="1">
                <a:uFill>
                  <a:noFill/>
                </a:uFill>
                <a:sym typeface="Helvetica Neue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Pogamut</a:t>
            </a:r>
            <a:endParaRPr lang="en-US" sz="1400" dirty="0">
              <a:sym typeface="Helvetica Neue"/>
            </a:endParaRPr>
          </a:p>
          <a:p>
            <a:pPr marL="1028700" lvl="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500" b="1" dirty="0" err="1">
                <a:uFill>
                  <a:noFill/>
                </a:uFill>
                <a:sym typeface="Helvetica Neue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Conclusión</a:t>
            </a:r>
            <a:endParaRPr lang="en-US" sz="1500" b="1" dirty="0">
              <a:sym typeface="Helvetica Neue"/>
            </a:endParaRPr>
          </a:p>
          <a:p>
            <a:pPr marL="14859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dirty="0" err="1">
                <a:uFill>
                  <a:noFill/>
                </a:uFill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</a:t>
            </a:r>
            <a:r>
              <a:rPr lang="en-US" sz="1400" dirty="0">
                <a:uFill>
                  <a:noFill/>
                </a:uFill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uFill>
                  <a:noFill/>
                </a:uFill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multiagente</a:t>
            </a:r>
            <a:r>
              <a:rPr lang="en-US" sz="1400" dirty="0">
                <a:uFill>
                  <a:noFill/>
                </a:uFill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uFill>
                  <a:noFill/>
                </a:uFill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1400" dirty="0">
                <a:uFill>
                  <a:noFill/>
                </a:uFill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uFill>
                  <a:noFill/>
                </a:uFill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</a:t>
            </a:r>
            <a:r>
              <a:rPr lang="en-US" sz="1400" dirty="0">
                <a:uFill>
                  <a:noFill/>
                </a:uFill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uFill>
                  <a:noFill/>
                </a:uFill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presente</a:t>
            </a:r>
            <a:endParaRPr lang="en-US" sz="1400" dirty="0">
              <a:sym typeface="Helvetica Neue"/>
            </a:endParaRPr>
          </a:p>
          <a:p>
            <a:pPr marL="1485900" lvl="1" indent="-3429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dirty="0">
                <a:uFill>
                  <a:noFill/>
                </a:uFill>
                <a:sym typeface="Helvetica Neue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</a:t>
            </a:r>
            <a:r>
              <a:rPr lang="en-US" sz="1400" dirty="0" err="1">
                <a:uFill>
                  <a:noFill/>
                </a:uFill>
                <a:sym typeface="Helvetica Neue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futuro</a:t>
            </a:r>
            <a:r>
              <a:rPr lang="en-US" sz="1400" dirty="0">
                <a:uFill>
                  <a:noFill/>
                </a:uFill>
                <a:sym typeface="Helvetica Neue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los </a:t>
            </a:r>
            <a:r>
              <a:rPr lang="en-US" sz="1400" dirty="0" err="1">
                <a:uFill>
                  <a:noFill/>
                </a:uFill>
                <a:sym typeface="Helvetica Neue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</a:t>
            </a:r>
            <a:r>
              <a:rPr lang="en-US" sz="1400" dirty="0">
                <a:uFill>
                  <a:noFill/>
                </a:uFill>
                <a:sym typeface="Helvetica Neue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uFill>
                  <a:noFill/>
                </a:uFill>
                <a:sym typeface="Helvetica Neue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multiagente</a:t>
            </a:r>
            <a:endParaRPr lang="en-US" sz="1400" dirty="0">
              <a:sym typeface="Helvetica Neue"/>
            </a:endParaRPr>
          </a:p>
          <a:p>
            <a:pPr marL="0" lvl="0" indent="0" defTabSz="914400">
              <a:spcBef>
                <a:spcPts val="1000"/>
              </a:spcBef>
              <a:spcAft>
                <a:spcPts val="400"/>
              </a:spcAft>
              <a:buNone/>
            </a:pPr>
            <a:endParaRPr lang="en-US" sz="1500" b="1" dirty="0">
              <a:sym typeface="Helvetica Neue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89472" y="1590018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716801" y="1007270"/>
            <a:ext cx="1899624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76320" y="3827443"/>
            <a:ext cx="1513185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0937" y="4296531"/>
            <a:ext cx="364184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0A6DA44-0B92-43EA-99EF-556D15442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</a:t>
            </a:fld>
            <a:endParaRPr lang="es-ES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Helvetica Neue"/>
                <a:ea typeface="Helvetica Neue"/>
                <a:cs typeface="Helvetica Neue"/>
                <a:sym typeface="Helvetica Neue"/>
              </a:rPr>
              <a:t>Sistemas multiagente en el futuro</a:t>
            </a:r>
            <a:endParaRPr sz="1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8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Problemas:</a:t>
            </a:r>
            <a:endParaRPr sz="14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Secretismo.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¿Qué sistemas </a:t>
            </a:r>
            <a:r>
              <a:rPr lang="es" sz="14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BDI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utilizan en los videojuegos actuales? </a:t>
            </a:r>
            <a:endParaRPr sz="1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sé qué mejorar?</a:t>
            </a:r>
            <a:endParaRPr sz="1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Soluciones:</a:t>
            </a:r>
            <a:endParaRPr sz="14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Hacer el </a:t>
            </a:r>
            <a:r>
              <a:rPr lang="e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los sistemas multiagente </a:t>
            </a:r>
            <a:r>
              <a:rPr lang="e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abierto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Beneficios: </a:t>
            </a:r>
            <a:r>
              <a:rPr lang="e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mayor rendimiento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personalización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804" y="580275"/>
            <a:ext cx="3544268" cy="19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193" y="2885350"/>
            <a:ext cx="3539882" cy="19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8304689-F1F4-4051-A2DC-A404F166E5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20</a:t>
            </a:fld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60759" y="2814636"/>
            <a:ext cx="2468166" cy="183951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700" b="1" dirty="0" err="1">
                <a:sym typeface="Helvetica Neue"/>
              </a:rPr>
              <a:t>Motivación</a:t>
            </a:r>
            <a:r>
              <a:rPr lang="en-US" sz="2700" b="1" dirty="0">
                <a:uFill>
                  <a:noFill/>
                </a:uFill>
                <a:sym typeface="Helvetica Neue"/>
                <a:hlinkClick r:id="rId3"/>
              </a:rPr>
              <a:t> </a:t>
            </a:r>
            <a:r>
              <a:rPr lang="en-US" sz="2700" b="1" dirty="0">
                <a:uFill>
                  <a:noFill/>
                </a:uFill>
                <a:sym typeface="Helvetica Neue"/>
              </a:rPr>
              <a:t>de los </a:t>
            </a:r>
            <a:r>
              <a:rPr lang="en-US" sz="2700" b="1" dirty="0" err="1">
                <a:uFill>
                  <a:noFill/>
                </a:uFill>
                <a:sym typeface="Helvetica Neue"/>
              </a:rPr>
              <a:t>sistemas</a:t>
            </a:r>
            <a:r>
              <a:rPr lang="en-US" sz="2700" b="1" dirty="0">
                <a:uFill>
                  <a:noFill/>
                </a:uFill>
                <a:sym typeface="Helvetica Neue"/>
              </a:rPr>
              <a:t> </a:t>
            </a:r>
            <a:r>
              <a:rPr lang="en-US" sz="2700" b="1" dirty="0" err="1">
                <a:uFill>
                  <a:noFill/>
                </a:uFill>
                <a:sym typeface="Helvetica Neue"/>
              </a:rPr>
              <a:t>multiagente</a:t>
            </a:r>
            <a:r>
              <a:rPr lang="en-US" sz="2700" b="1" dirty="0">
                <a:uFill>
                  <a:noFill/>
                </a:uFill>
                <a:sym typeface="Helvetica Neue"/>
              </a:rPr>
              <a:t> </a:t>
            </a:r>
            <a:r>
              <a:rPr lang="en-US" sz="2700" b="1" dirty="0" err="1">
                <a:uFill>
                  <a:noFill/>
                </a:uFill>
                <a:sym typeface="Helvetica Neue"/>
              </a:rPr>
              <a:t>en</a:t>
            </a:r>
            <a:r>
              <a:rPr lang="en-US" sz="2700" b="1" dirty="0">
                <a:uFill>
                  <a:noFill/>
                </a:uFill>
                <a:sym typeface="Helvetica Neue"/>
              </a:rPr>
              <a:t> videojuegos</a:t>
            </a:r>
            <a:endParaRPr lang="en-US" sz="2700" b="1" dirty="0">
              <a:sym typeface="Helvetica Neue"/>
            </a:endParaRPr>
          </a:p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endParaRPr lang="en-US" sz="2700" dirty="0">
              <a:sym typeface="Helvetica Neue"/>
            </a:endParaRPr>
          </a:p>
        </p:txBody>
      </p:sp>
      <p:pic>
        <p:nvPicPr>
          <p:cNvPr id="68" name="Google Shape;68;p15" descr="Un dibujo de una persona&#10;&#10;Descripción generada automáticamente con confianza baja"/>
          <p:cNvPicPr preferRelativeResize="0"/>
          <p:nvPr/>
        </p:nvPicPr>
        <p:blipFill rotWithShape="1">
          <a:blip r:embed="rId4"/>
          <a:srcRect t="7243" b="30326"/>
          <a:stretch/>
        </p:blipFill>
        <p:spPr>
          <a:xfrm>
            <a:off x="20" y="10"/>
            <a:ext cx="9143980" cy="278294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079376" y="2814637"/>
            <a:ext cx="5702670" cy="183951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300" b="1" dirty="0" err="1">
                <a:sym typeface="Helvetica Neue"/>
              </a:rPr>
              <a:t>Construir</a:t>
            </a:r>
            <a:r>
              <a:rPr lang="en-US" sz="1300" b="1" dirty="0">
                <a:sym typeface="Helvetica Neue"/>
              </a:rPr>
              <a:t> </a:t>
            </a:r>
            <a:r>
              <a:rPr lang="en-US" sz="1300" b="1" dirty="0" err="1">
                <a:sym typeface="Helvetica Neue"/>
              </a:rPr>
              <a:t>agentes</a:t>
            </a:r>
            <a:r>
              <a:rPr lang="en-US" sz="1300" dirty="0">
                <a:sym typeface="Helvetica Neue"/>
              </a:rPr>
              <a:t> con </a:t>
            </a:r>
            <a:r>
              <a:rPr lang="en-US" sz="1300" dirty="0" err="1">
                <a:sym typeface="Helvetica Neue"/>
              </a:rPr>
              <a:t>inteligencia</a:t>
            </a:r>
            <a:r>
              <a:rPr lang="en-US" sz="1300" dirty="0">
                <a:sym typeface="Helvetica Neue"/>
              </a:rPr>
              <a:t> “</a:t>
            </a:r>
            <a:r>
              <a:rPr lang="en-US" sz="1300" dirty="0" err="1">
                <a:sym typeface="Helvetica Neue"/>
              </a:rPr>
              <a:t>humana</a:t>
            </a:r>
            <a:r>
              <a:rPr lang="en-US" sz="1300" dirty="0">
                <a:sym typeface="Helvetica Neue"/>
              </a:rPr>
              <a:t>” </a:t>
            </a:r>
            <a:r>
              <a:rPr lang="en-US" sz="1300" b="1" dirty="0">
                <a:sym typeface="Helvetica Neue"/>
              </a:rPr>
              <a:t>es </a:t>
            </a:r>
            <a:r>
              <a:rPr lang="en-US" sz="1300" b="1" dirty="0" err="1">
                <a:sym typeface="Helvetica Neue"/>
              </a:rPr>
              <a:t>muy</a:t>
            </a:r>
            <a:r>
              <a:rPr lang="en-US" sz="1300" b="1" dirty="0">
                <a:sym typeface="Helvetica Neue"/>
              </a:rPr>
              <a:t> </a:t>
            </a:r>
            <a:r>
              <a:rPr lang="en-US" sz="1300" b="1" dirty="0" err="1">
                <a:sym typeface="Helvetica Neue"/>
              </a:rPr>
              <a:t>difícil</a:t>
            </a:r>
            <a:r>
              <a:rPr lang="en-US" sz="13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300" dirty="0" err="1">
                <a:sym typeface="Helvetica Neue"/>
              </a:rPr>
              <a:t>Objetivos</a:t>
            </a:r>
            <a:r>
              <a:rPr lang="en-US" sz="1300" dirty="0">
                <a:sym typeface="Helvetica Neue"/>
              </a:rPr>
              <a:t>: </a:t>
            </a:r>
            <a:r>
              <a:rPr lang="en-US" sz="1300" dirty="0" err="1">
                <a:sym typeface="Helvetica Neue"/>
              </a:rPr>
              <a:t>lograr</a:t>
            </a:r>
            <a:r>
              <a:rPr lang="en-US" sz="1300" dirty="0">
                <a:sym typeface="Helvetica Neue"/>
              </a:rPr>
              <a:t> una </a:t>
            </a:r>
            <a:r>
              <a:rPr lang="en-US" sz="1300" b="1" dirty="0">
                <a:sym typeface="Helvetica Neue"/>
              </a:rPr>
              <a:t>IA </a:t>
            </a:r>
            <a:r>
              <a:rPr lang="en-US" sz="1300" b="1" dirty="0" err="1">
                <a:sym typeface="Helvetica Neue"/>
              </a:rPr>
              <a:t>consistente</a:t>
            </a:r>
            <a:r>
              <a:rPr lang="en-US" sz="1300" dirty="0">
                <a:sym typeface="Helvetica Neue"/>
              </a:rPr>
              <a:t> y que sea un </a:t>
            </a:r>
            <a:r>
              <a:rPr lang="en-US" sz="1300" b="1" dirty="0" err="1">
                <a:sym typeface="Helvetica Neue"/>
              </a:rPr>
              <a:t>reto</a:t>
            </a:r>
            <a:r>
              <a:rPr lang="en-US" sz="1300" dirty="0">
                <a:sym typeface="Helvetica Neue"/>
              </a:rPr>
              <a:t> para los </a:t>
            </a:r>
            <a:r>
              <a:rPr lang="en-US" sz="1300" dirty="0" err="1">
                <a:sym typeface="Helvetica Neue"/>
              </a:rPr>
              <a:t>jugadores</a:t>
            </a:r>
            <a:r>
              <a:rPr lang="en-US" sz="13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300" dirty="0">
                <a:sym typeface="Helvetica Neue"/>
              </a:rPr>
              <a:t>Una </a:t>
            </a:r>
            <a:r>
              <a:rPr lang="en-US" sz="1300" b="1" dirty="0">
                <a:sym typeface="Helvetica Neue"/>
              </a:rPr>
              <a:t>IA </a:t>
            </a:r>
            <a:r>
              <a:rPr lang="en-US" sz="1300" b="1" dirty="0" err="1">
                <a:sym typeface="Helvetica Neue"/>
              </a:rPr>
              <a:t>inteligente</a:t>
            </a:r>
            <a:r>
              <a:rPr lang="en-US" sz="1300" dirty="0">
                <a:sym typeface="Helvetica Neue"/>
              </a:rPr>
              <a:t> se </a:t>
            </a:r>
            <a:r>
              <a:rPr lang="en-US" sz="1300" dirty="0" err="1">
                <a:sym typeface="Helvetica Neue"/>
              </a:rPr>
              <a:t>considera</a:t>
            </a:r>
            <a:r>
              <a:rPr lang="en-US" sz="1300" dirty="0">
                <a:sym typeface="Helvetica Neue"/>
              </a:rPr>
              <a:t> una </a:t>
            </a:r>
            <a:r>
              <a:rPr lang="en-US" sz="1300" dirty="0" err="1">
                <a:sym typeface="Helvetica Neue"/>
              </a:rPr>
              <a:t>como</a:t>
            </a:r>
            <a:r>
              <a:rPr lang="en-US" sz="1300" dirty="0">
                <a:sym typeface="Helvetica Neue"/>
              </a:rPr>
              <a:t> una </a:t>
            </a:r>
            <a:r>
              <a:rPr lang="en-US" sz="1300" b="1" dirty="0">
                <a:sym typeface="Helvetica Neue"/>
              </a:rPr>
              <a:t>IH</a:t>
            </a:r>
            <a:r>
              <a:rPr lang="en-US" sz="1300" dirty="0">
                <a:sym typeface="Helvetica Neue"/>
              </a:rPr>
              <a:t> (</a:t>
            </a:r>
            <a:r>
              <a:rPr lang="en-US" sz="1300" dirty="0" err="1">
                <a:sym typeface="Helvetica Neue"/>
              </a:rPr>
              <a:t>Inteligencia</a:t>
            </a:r>
            <a:r>
              <a:rPr lang="en-US" sz="1300" dirty="0">
                <a:sym typeface="Helvetica Neue"/>
              </a:rPr>
              <a:t> Humana).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300" dirty="0" err="1">
                <a:sym typeface="Helvetica Neue"/>
              </a:rPr>
              <a:t>Objetivo</a:t>
            </a:r>
            <a:r>
              <a:rPr lang="en-US" sz="1300" dirty="0">
                <a:sym typeface="Helvetica Neue"/>
              </a:rPr>
              <a:t> final: </a:t>
            </a:r>
            <a:r>
              <a:rPr lang="en-US" sz="1300" dirty="0" err="1">
                <a:sym typeface="Helvetica Neue"/>
              </a:rPr>
              <a:t>agentes</a:t>
            </a:r>
            <a:r>
              <a:rPr lang="en-US" sz="1300" dirty="0">
                <a:sym typeface="Helvetica Neue"/>
              </a:rPr>
              <a:t> con </a:t>
            </a:r>
            <a:r>
              <a:rPr lang="es-ES" sz="1300" dirty="0">
                <a:sym typeface="Helvetica Neue"/>
              </a:rPr>
              <a:t>comportamiento</a:t>
            </a:r>
            <a:r>
              <a:rPr lang="en-US" sz="1300" dirty="0">
                <a:sym typeface="Helvetica Neue"/>
              </a:rPr>
              <a:t> similar a los </a:t>
            </a:r>
            <a:r>
              <a:rPr lang="en-US" sz="1300" dirty="0" err="1">
                <a:sym typeface="Helvetica Neue"/>
              </a:rPr>
              <a:t>humanos</a:t>
            </a:r>
            <a:r>
              <a:rPr lang="en-US" sz="13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300" dirty="0">
                <a:sym typeface="Helvetica Neue"/>
              </a:rPr>
              <a:t>Los </a:t>
            </a:r>
            <a:r>
              <a:rPr lang="en-US" sz="1300" dirty="0" err="1">
                <a:sym typeface="Helvetica Neue"/>
              </a:rPr>
              <a:t>sistemas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b="1" dirty="0" err="1">
                <a:sym typeface="Helvetica Neue"/>
              </a:rPr>
              <a:t>multiagente</a:t>
            </a:r>
            <a:r>
              <a:rPr lang="en-US" sz="1300" dirty="0">
                <a:sym typeface="Helvetica Neue"/>
              </a:rPr>
              <a:t> son, </a:t>
            </a:r>
            <a:r>
              <a:rPr lang="en-US" sz="1300" dirty="0" err="1">
                <a:sym typeface="Helvetica Neue"/>
              </a:rPr>
              <a:t>generalmente</a:t>
            </a:r>
            <a:r>
              <a:rPr lang="en-US" sz="1300" dirty="0">
                <a:sym typeface="Helvetica Neue"/>
              </a:rPr>
              <a:t>, </a:t>
            </a:r>
            <a:r>
              <a:rPr lang="en-US" sz="1300" b="1" dirty="0" err="1">
                <a:sym typeface="Helvetica Neue"/>
              </a:rPr>
              <a:t>realistas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dirty="0" err="1">
                <a:sym typeface="Helvetica Neue"/>
              </a:rPr>
              <a:t>como</a:t>
            </a:r>
            <a:r>
              <a:rPr lang="en-US" sz="1300" dirty="0">
                <a:sym typeface="Helvetica Neue"/>
              </a:rPr>
              <a:t> </a:t>
            </a:r>
            <a:r>
              <a:rPr lang="en-US" sz="1300" dirty="0" err="1">
                <a:sym typeface="Helvetica Neue"/>
              </a:rPr>
              <a:t>personajes</a:t>
            </a:r>
            <a:r>
              <a:rPr lang="en-US" sz="1300" dirty="0">
                <a:sym typeface="Helvetica Neue"/>
              </a:rPr>
              <a:t>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272101B-89D8-430A-9CFF-25EB49D323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</a:t>
            </a:fld>
            <a:endParaRPr lang="es-ES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descr="Interfaz de usuario gráfica&#10;&#10;Descripción generada automáticamente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0" y="10"/>
            <a:ext cx="9143979" cy="5143490"/>
          </a:xfrm>
          <a:prstGeom prst="rect">
            <a:avLst/>
          </a:prstGeom>
          <a:noFill/>
        </p:spPr>
      </p:pic>
      <p:sp>
        <p:nvSpPr>
          <p:cNvPr id="8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748631"/>
            <a:ext cx="4512879" cy="4394869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32086" y="1435462"/>
            <a:ext cx="3153102" cy="100706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ct val="68750"/>
            </a:pPr>
            <a:r>
              <a:rPr lang="en-US" sz="1900" b="1">
                <a:sym typeface="Helvetica Neue"/>
              </a:rPr>
              <a:t>Aplicabilidad de los sistemas multiagente en los videojuegos</a:t>
            </a:r>
            <a:endParaRPr lang="en-US" sz="190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15288" y="250285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32086" y="2563181"/>
            <a:ext cx="3444765" cy="229235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ym typeface="Helvetica Neue"/>
              </a:rPr>
              <a:t>Un </a:t>
            </a:r>
            <a:r>
              <a:rPr lang="en-US" sz="1200" dirty="0" err="1">
                <a:sym typeface="Helvetica Neue"/>
              </a:rPr>
              <a:t>sistema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multiagente</a:t>
            </a:r>
            <a:r>
              <a:rPr lang="en-US" sz="1200" dirty="0">
                <a:sym typeface="Helvetica Neue"/>
              </a:rPr>
              <a:t> (SMA) es un </a:t>
            </a:r>
            <a:r>
              <a:rPr lang="en-US" sz="1200" dirty="0" err="1">
                <a:sym typeface="Helvetica Neue"/>
              </a:rPr>
              <a:t>sistema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compuesto</a:t>
            </a:r>
            <a:r>
              <a:rPr lang="en-US" sz="1200" dirty="0">
                <a:sym typeface="Helvetica Neue"/>
              </a:rPr>
              <a:t> por </a:t>
            </a:r>
            <a:r>
              <a:rPr lang="en-US" sz="1200" dirty="0" err="1">
                <a:sym typeface="Helvetica Neue"/>
              </a:rPr>
              <a:t>múltiples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agentes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inteligentes</a:t>
            </a:r>
            <a:r>
              <a:rPr lang="en-US" sz="1200" dirty="0">
                <a:sym typeface="Helvetica Neue"/>
              </a:rPr>
              <a:t> que </a:t>
            </a:r>
            <a:r>
              <a:rPr lang="en-US" sz="1200" dirty="0" err="1">
                <a:sym typeface="Helvetica Neue"/>
              </a:rPr>
              <a:t>interactúan</a:t>
            </a:r>
            <a:r>
              <a:rPr lang="en-US" sz="1200" dirty="0">
                <a:sym typeface="Helvetica Neue"/>
              </a:rPr>
              <a:t> entre </a:t>
            </a:r>
            <a:r>
              <a:rPr lang="en-US" sz="1200" dirty="0" err="1">
                <a:sym typeface="Helvetica Neue"/>
              </a:rPr>
              <a:t>sí</a:t>
            </a:r>
            <a:r>
              <a:rPr lang="en-US" sz="1200" dirty="0">
                <a:sym typeface="Helvetica Neue"/>
              </a:rPr>
              <a:t>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ym typeface="Helvetica Neue"/>
              </a:rPr>
              <a:t>Las </a:t>
            </a:r>
            <a:r>
              <a:rPr lang="en-US" sz="1200" dirty="0" err="1">
                <a:sym typeface="Helvetica Neue"/>
              </a:rPr>
              <a:t>características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más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importantes</a:t>
            </a:r>
            <a:r>
              <a:rPr lang="en-US" sz="1200" dirty="0">
                <a:sym typeface="Helvetica Neue"/>
              </a:rPr>
              <a:t> de </a:t>
            </a:r>
            <a:r>
              <a:rPr lang="en-US" sz="1200" dirty="0" err="1">
                <a:sym typeface="Helvetica Neue"/>
              </a:rPr>
              <a:t>estos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tipos</a:t>
            </a:r>
            <a:r>
              <a:rPr lang="en-US" sz="1200" dirty="0">
                <a:sym typeface="Helvetica Neue"/>
              </a:rPr>
              <a:t> de </a:t>
            </a:r>
            <a:r>
              <a:rPr lang="en-US" sz="1200" dirty="0" err="1">
                <a:sym typeface="Helvetica Neue"/>
              </a:rPr>
              <a:t>agentes</a:t>
            </a:r>
            <a:r>
              <a:rPr lang="en-US" sz="1200" dirty="0">
                <a:sym typeface="Helvetica Neue"/>
              </a:rPr>
              <a:t> son: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ym typeface="Helvetica Neue"/>
              </a:rPr>
              <a:t>Resolución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rápida</a:t>
            </a:r>
            <a:r>
              <a:rPr lang="en-US" sz="1200" dirty="0">
                <a:sym typeface="Helvetica Neue"/>
              </a:rPr>
              <a:t> de </a:t>
            </a:r>
            <a:r>
              <a:rPr lang="en-US" sz="1200" dirty="0" err="1">
                <a:sym typeface="Helvetica Neue"/>
              </a:rPr>
              <a:t>problemas</a:t>
            </a:r>
            <a:r>
              <a:rPr lang="en-US" sz="12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ym typeface="Helvetica Neue"/>
              </a:rPr>
              <a:t>Envío</a:t>
            </a:r>
            <a:r>
              <a:rPr lang="en-US" sz="1200" dirty="0">
                <a:sym typeface="Helvetica Neue"/>
              </a:rPr>
              <a:t> de </a:t>
            </a:r>
            <a:r>
              <a:rPr lang="en-US" sz="1200" dirty="0" err="1">
                <a:sym typeface="Helvetica Neue"/>
              </a:rPr>
              <a:t>soluciones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parciales</a:t>
            </a:r>
            <a:r>
              <a:rPr lang="en-US" sz="1200" dirty="0">
                <a:sym typeface="Helvetica Neue"/>
              </a:rPr>
              <a:t> a los </a:t>
            </a:r>
            <a:r>
              <a:rPr lang="en-US" sz="1200" dirty="0" err="1">
                <a:sym typeface="Helvetica Neue"/>
              </a:rPr>
              <a:t>demás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agentes</a:t>
            </a:r>
            <a:r>
              <a:rPr lang="en-US" sz="12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ym typeface="Helvetica Neue"/>
              </a:rPr>
              <a:t>Mayor </a:t>
            </a:r>
            <a:r>
              <a:rPr lang="en-US" sz="1200" dirty="0" err="1">
                <a:sym typeface="Helvetica Neue"/>
              </a:rPr>
              <a:t>flexibilidad</a:t>
            </a:r>
            <a:r>
              <a:rPr lang="en-US" sz="1200" dirty="0">
                <a:sym typeface="Helvetica Neue"/>
              </a:rPr>
              <a:t>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 panose="020B0604020202020204" pitchFamily="34" charset="0"/>
              <a:buChar char="•"/>
            </a:pPr>
            <a:r>
              <a:rPr lang="en-US" sz="1200" dirty="0">
                <a:sym typeface="Helvetica Neue"/>
              </a:rPr>
              <a:t>El </a:t>
            </a:r>
            <a:r>
              <a:rPr lang="en-US" sz="1200" dirty="0" err="1">
                <a:sym typeface="Helvetica Neue"/>
              </a:rPr>
              <a:t>tipo</a:t>
            </a:r>
            <a:r>
              <a:rPr lang="en-US" sz="1200" dirty="0">
                <a:sym typeface="Helvetica Neue"/>
              </a:rPr>
              <a:t> de IA que se </a:t>
            </a:r>
            <a:r>
              <a:rPr lang="en-US" sz="1200" dirty="0" err="1">
                <a:sym typeface="Helvetica Neue"/>
              </a:rPr>
              <a:t>utiliza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en</a:t>
            </a:r>
            <a:r>
              <a:rPr lang="en-US" sz="1200" dirty="0">
                <a:sym typeface="Helvetica Neue"/>
              </a:rPr>
              <a:t> los </a:t>
            </a:r>
            <a:r>
              <a:rPr lang="en-US" sz="1200" dirty="0" err="1">
                <a:sym typeface="Helvetica Neue"/>
              </a:rPr>
              <a:t>juegos</a:t>
            </a:r>
            <a:r>
              <a:rPr lang="en-US" sz="1200" dirty="0">
                <a:sym typeface="Helvetica Neue"/>
              </a:rPr>
              <a:t> es </a:t>
            </a:r>
            <a:r>
              <a:rPr lang="en-US" sz="1200" dirty="0" err="1">
                <a:sym typeface="Helvetica Neue"/>
              </a:rPr>
              <a:t>completamente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diferente</a:t>
            </a:r>
            <a:r>
              <a:rPr lang="en-US" sz="1200" dirty="0">
                <a:sym typeface="Helvetica Neue"/>
              </a:rPr>
              <a:t> a las que se </a:t>
            </a:r>
            <a:r>
              <a:rPr lang="en-US" sz="1200" dirty="0" err="1">
                <a:sym typeface="Helvetica Neue"/>
              </a:rPr>
              <a:t>utilizan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en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otros</a:t>
            </a:r>
            <a:r>
              <a:rPr lang="en-US" sz="1200" dirty="0">
                <a:sym typeface="Helvetica Neue"/>
              </a:rPr>
              <a:t> </a:t>
            </a:r>
            <a:r>
              <a:rPr lang="en-US" sz="1200" dirty="0" err="1">
                <a:sym typeface="Helvetica Neue"/>
              </a:rPr>
              <a:t>campos</a:t>
            </a:r>
            <a:r>
              <a:rPr lang="en-US" sz="1200" dirty="0">
                <a:sym typeface="Helvetica Neue"/>
              </a:rPr>
              <a:t> de la </a:t>
            </a:r>
            <a:r>
              <a:rPr lang="en-US" sz="1200" dirty="0" err="1">
                <a:sym typeface="Helvetica Neue"/>
              </a:rPr>
              <a:t>ciencia</a:t>
            </a:r>
            <a:r>
              <a:rPr lang="en-US" sz="1200" dirty="0">
                <a:sym typeface="Helvetica Neue"/>
              </a:rPr>
              <a:t>.</a:t>
            </a:r>
          </a:p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 panose="020B0604020202020204" pitchFamily="34" charset="0"/>
              <a:buChar char="•"/>
            </a:pPr>
            <a:endParaRPr lang="en-US" sz="1000" dirty="0">
              <a:sym typeface="Helvetica Neue"/>
            </a:endParaRPr>
          </a:p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 panose="020B0604020202020204" pitchFamily="34" charset="0"/>
              <a:buChar char="•"/>
            </a:pPr>
            <a:endParaRPr lang="en-US" sz="1000" dirty="0">
              <a:sym typeface="Helvetica Neue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95AECB2-61F7-4078-AC0F-6BAEF072E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628649" y="411348"/>
            <a:ext cx="2855390" cy="167105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3000" b="1" i="1">
                <a:sym typeface="Helvetica Neue"/>
              </a:rPr>
              <a:t>Starcraft 2</a:t>
            </a:r>
            <a:endParaRPr lang="en-US" sz="3000" i="1">
              <a:sym typeface="Helvetica Neue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628650" y="2221709"/>
            <a:ext cx="2849569" cy="235743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 dirty="0" err="1">
                <a:sym typeface="Helvetica Neue"/>
              </a:rPr>
              <a:t>Starcraft</a:t>
            </a:r>
            <a:r>
              <a:rPr lang="en-US" sz="1400" i="1" dirty="0">
                <a:sym typeface="Helvetica Neue"/>
              </a:rPr>
              <a:t> 2</a:t>
            </a:r>
            <a:r>
              <a:rPr lang="en-US" sz="1400" dirty="0">
                <a:sym typeface="Helvetica Neue"/>
              </a:rPr>
              <a:t> es uno de los videojuegos de </a:t>
            </a:r>
            <a:r>
              <a:rPr lang="en-US" sz="1400" dirty="0" err="1">
                <a:sym typeface="Helvetica Neue"/>
              </a:rPr>
              <a:t>Estrategia</a:t>
            </a:r>
            <a:r>
              <a:rPr lang="en-US" sz="1400" dirty="0">
                <a:sym typeface="Helvetica Neue"/>
              </a:rPr>
              <a:t> </a:t>
            </a:r>
            <a:r>
              <a:rPr lang="en-US" sz="1400" dirty="0" err="1">
                <a:sym typeface="Helvetica Neue"/>
              </a:rPr>
              <a:t>en</a:t>
            </a:r>
            <a:r>
              <a:rPr lang="en-US" sz="1400" dirty="0">
                <a:sym typeface="Helvetica Neue"/>
              </a:rPr>
              <a:t> </a:t>
            </a:r>
            <a:r>
              <a:rPr lang="en-US" sz="1400" dirty="0" err="1">
                <a:sym typeface="Helvetica Neue"/>
              </a:rPr>
              <a:t>Tiempo</a:t>
            </a:r>
            <a:r>
              <a:rPr lang="en-US" sz="1400" dirty="0">
                <a:sym typeface="Helvetica Neue"/>
              </a:rPr>
              <a:t> Real (</a:t>
            </a:r>
            <a:r>
              <a:rPr lang="en-US" sz="1400" i="1" dirty="0">
                <a:sym typeface="Helvetica Neue"/>
              </a:rPr>
              <a:t>RTS</a:t>
            </a:r>
            <a:r>
              <a:rPr lang="en-US" sz="1400" dirty="0">
                <a:sym typeface="Helvetica Neue"/>
              </a:rPr>
              <a:t>) </a:t>
            </a:r>
            <a:r>
              <a:rPr lang="en-US" sz="1400" dirty="0" err="1">
                <a:sym typeface="Helvetica Neue"/>
              </a:rPr>
              <a:t>más</a:t>
            </a:r>
            <a:r>
              <a:rPr lang="en-US" sz="1400" dirty="0">
                <a:sym typeface="Helvetica Neue"/>
              </a:rPr>
              <a:t> </a:t>
            </a:r>
            <a:r>
              <a:rPr lang="en-US" sz="1400" dirty="0" err="1">
                <a:sym typeface="Helvetica Neue"/>
              </a:rPr>
              <a:t>populares</a:t>
            </a:r>
            <a:r>
              <a:rPr lang="en-US" sz="1400" dirty="0">
                <a:sym typeface="Helvetica Neue"/>
              </a:rPr>
              <a:t> de los </a:t>
            </a:r>
            <a:r>
              <a:rPr lang="en-US" sz="1400" dirty="0" err="1">
                <a:sym typeface="Helvetica Neue"/>
              </a:rPr>
              <a:t>últimos</a:t>
            </a:r>
            <a:r>
              <a:rPr lang="en-US" sz="1400" dirty="0">
                <a:sym typeface="Helvetica Neue"/>
              </a:rPr>
              <a:t> </a:t>
            </a:r>
            <a:r>
              <a:rPr lang="en-US" sz="1400" dirty="0" err="1">
                <a:sym typeface="Helvetica Neue"/>
              </a:rPr>
              <a:t>años</a:t>
            </a:r>
            <a:r>
              <a:rPr lang="en-US" sz="1400" dirty="0">
                <a:sym typeface="Helvetica Neue"/>
              </a:rPr>
              <a:t>.</a:t>
            </a:r>
          </a:p>
          <a:p>
            <a:pPr marL="0" lvl="0" indent="-228600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ym typeface="Helvetica Neue"/>
              </a:rPr>
              <a:t>El </a:t>
            </a:r>
            <a:r>
              <a:rPr lang="en-US" sz="1400" dirty="0" err="1">
                <a:sym typeface="Helvetica Neue"/>
              </a:rPr>
              <a:t>objetivo</a:t>
            </a:r>
            <a:r>
              <a:rPr lang="en-US" sz="1400" dirty="0">
                <a:sym typeface="Helvetica Neue"/>
              </a:rPr>
              <a:t> de los </a:t>
            </a:r>
            <a:r>
              <a:rPr lang="en-US" sz="1400" dirty="0" err="1">
                <a:sym typeface="Helvetica Neue"/>
              </a:rPr>
              <a:t>jugadores</a:t>
            </a:r>
            <a:r>
              <a:rPr lang="en-US" sz="1400" dirty="0">
                <a:sym typeface="Helvetica Neue"/>
              </a:rPr>
              <a:t> es: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ym typeface="Helvetica Neue"/>
              </a:rPr>
              <a:t>Obtener</a:t>
            </a:r>
            <a:r>
              <a:rPr lang="en-US" sz="1400" dirty="0">
                <a:sym typeface="Helvetica Neue"/>
              </a:rPr>
              <a:t> </a:t>
            </a:r>
            <a:r>
              <a:rPr lang="en-US" sz="1400" dirty="0" err="1">
                <a:sym typeface="Helvetica Neue"/>
              </a:rPr>
              <a:t>recursos</a:t>
            </a:r>
            <a:r>
              <a:rPr lang="en-US" sz="14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ym typeface="Helvetica Neue"/>
              </a:rPr>
              <a:t>Gestionar</a:t>
            </a:r>
            <a:r>
              <a:rPr lang="en-US" sz="1400" dirty="0">
                <a:sym typeface="Helvetica Neue"/>
              </a:rPr>
              <a:t> sus </a:t>
            </a:r>
            <a:r>
              <a:rPr lang="en-US" sz="1400" dirty="0" err="1">
                <a:sym typeface="Helvetica Neue"/>
              </a:rPr>
              <a:t>unidades</a:t>
            </a:r>
            <a:r>
              <a:rPr lang="en-US" sz="14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ym typeface="Helvetica Neue"/>
              </a:rPr>
              <a:t>Construir</a:t>
            </a:r>
            <a:r>
              <a:rPr lang="en-US" sz="1400" dirty="0">
                <a:sym typeface="Helvetica Neue"/>
              </a:rPr>
              <a:t> </a:t>
            </a:r>
            <a:r>
              <a:rPr lang="en-US" sz="1400" dirty="0" err="1">
                <a:sym typeface="Helvetica Neue"/>
              </a:rPr>
              <a:t>estructuras</a:t>
            </a:r>
            <a:r>
              <a:rPr lang="en-US" sz="14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ym typeface="Helvetica Neue"/>
              </a:rPr>
              <a:t>Destruir</a:t>
            </a:r>
            <a:r>
              <a:rPr lang="en-US" sz="1400" dirty="0">
                <a:sym typeface="Helvetica Neue"/>
              </a:rPr>
              <a:t> a las </a:t>
            </a:r>
            <a:r>
              <a:rPr lang="en-US" sz="1400" dirty="0" err="1">
                <a:sym typeface="Helvetica Neue"/>
              </a:rPr>
              <a:t>enemigas</a:t>
            </a:r>
            <a:r>
              <a:rPr lang="en-US" sz="1400" dirty="0">
                <a:sym typeface="Helvetica Neue"/>
              </a:rPr>
              <a:t>.</a:t>
            </a: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/>
          <a:srcRect l="10819" r="23732"/>
          <a:stretch/>
        </p:blipFill>
        <p:spPr>
          <a:xfrm>
            <a:off x="3992647" y="10"/>
            <a:ext cx="5151352" cy="5143490"/>
          </a:xfrm>
          <a:prstGeom prst="rect">
            <a:avLst/>
          </a:prstGeom>
          <a:noFill/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9BA51D0-3084-43FA-B006-37984E7C97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26366" y="393896"/>
            <a:ext cx="2989616" cy="21048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PySC2 - StarCraft II Learning Environment</a:t>
            </a: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/>
          <a:srcRect t="7418" r="3" b="24074"/>
          <a:stretch/>
        </p:blipFill>
        <p:spPr>
          <a:xfrm>
            <a:off x="3889915" y="122734"/>
            <a:ext cx="5105027" cy="1967323"/>
          </a:xfrm>
          <a:prstGeom prst="rect">
            <a:avLst/>
          </a:prstGeom>
          <a:noFill/>
        </p:spPr>
      </p:pic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26366" y="2644725"/>
            <a:ext cx="2989616" cy="194134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500">
                <a:sym typeface="Helvetica Neue"/>
              </a:rPr>
              <a:t>Componente </a:t>
            </a:r>
            <a:r>
              <a:rPr lang="en-US" sz="1500" i="1">
                <a:sym typeface="Helvetica Neue"/>
              </a:rPr>
              <a:t>Python </a:t>
            </a:r>
            <a:r>
              <a:rPr lang="en-US" sz="1500">
                <a:sym typeface="Helvetica Neue"/>
              </a:rPr>
              <a:t>de </a:t>
            </a:r>
            <a:r>
              <a:rPr lang="en-US" sz="1500" i="1">
                <a:sym typeface="Helvetica Neue"/>
              </a:rPr>
              <a:t>DeepMind</a:t>
            </a:r>
            <a:r>
              <a:rPr lang="en-US" sz="1500">
                <a:sym typeface="Helvetica Neue"/>
              </a:rPr>
              <a:t> del entorno de aprendizaje de </a:t>
            </a:r>
            <a:r>
              <a:rPr lang="en-US" sz="1500" i="1">
                <a:sym typeface="Helvetica Neue"/>
              </a:rPr>
              <a:t>StarCraft II</a:t>
            </a:r>
            <a:r>
              <a:rPr lang="en-US" sz="150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500" i="1">
                <a:sym typeface="Helvetica Neue"/>
              </a:rPr>
              <a:t>API</a:t>
            </a:r>
            <a:r>
              <a:rPr lang="en-US" sz="1500">
                <a:sym typeface="Helvetica Neue"/>
              </a:rPr>
              <a:t> de aprendizaje automático de </a:t>
            </a:r>
            <a:r>
              <a:rPr lang="en-US" sz="1500" i="1">
                <a:sym typeface="Helvetica Neue"/>
              </a:rPr>
              <a:t>StarCraft II</a:t>
            </a:r>
            <a:r>
              <a:rPr lang="en-US" sz="1500">
                <a:sym typeface="Helvetica Neue"/>
              </a:rPr>
              <a:t> desarrollado como una colaboración entre </a:t>
            </a:r>
            <a:r>
              <a:rPr lang="en-US" sz="1500" i="1">
                <a:sym typeface="Helvetica Neue"/>
              </a:rPr>
              <a:t>DeepMind</a:t>
            </a:r>
            <a:r>
              <a:rPr lang="en-US" sz="1500">
                <a:sym typeface="Helvetica Neue"/>
              </a:rPr>
              <a:t> y </a:t>
            </a:r>
            <a:r>
              <a:rPr lang="en-US" sz="1500" i="1">
                <a:sym typeface="Helvetica Neue"/>
              </a:rPr>
              <a:t>Blizzard.</a:t>
            </a:r>
            <a:endParaRPr lang="en-US" sz="1500">
              <a:sym typeface="Helvetica Neue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4"/>
          <a:srcRect t="12435" r="3" b="3"/>
          <a:stretch/>
        </p:blipFill>
        <p:spPr>
          <a:xfrm>
            <a:off x="3889915" y="2217656"/>
            <a:ext cx="5105027" cy="2514490"/>
          </a:xfrm>
          <a:prstGeom prst="rect">
            <a:avLst/>
          </a:prstGeom>
          <a:noFill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5D4454C-AFA2-4D3D-8CC9-A058D0D9A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59486" y="809244"/>
            <a:ext cx="4704588" cy="115214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SMAC - StarCraft Multi-Agent Challenge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7794" y="272542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/>
          <a:srcRect l="6320" r="7272" b="1"/>
          <a:stretch/>
        </p:blipFill>
        <p:spPr>
          <a:xfrm>
            <a:off x="5697741" y="2806032"/>
            <a:ext cx="3380994" cy="2200929"/>
          </a:xfrm>
          <a:prstGeom prst="rect">
            <a:avLst/>
          </a:prstGeom>
          <a:noFill/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201655"/>
            <a:ext cx="46634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459486" y="2516886"/>
            <a:ext cx="4704588" cy="211912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700" i="1" dirty="0">
                <a:sym typeface="Helvetica Neue"/>
              </a:rPr>
              <a:t>SMAC </a:t>
            </a:r>
            <a:r>
              <a:rPr lang="en-US" sz="1700" dirty="0">
                <a:sym typeface="Helvetica Neue"/>
              </a:rPr>
              <a:t>es </a:t>
            </a:r>
            <a:r>
              <a:rPr lang="en-US" sz="1700" dirty="0" err="1">
                <a:sym typeface="Helvetica Neue"/>
              </a:rPr>
              <a:t>el</a:t>
            </a:r>
            <a:r>
              <a:rPr lang="en-US" sz="1700" dirty="0">
                <a:sym typeface="Helvetica Neue"/>
              </a:rPr>
              <a:t> </a:t>
            </a:r>
            <a:r>
              <a:rPr lang="en-US" sz="1700" dirty="0" err="1">
                <a:sym typeface="Helvetica Neue"/>
              </a:rPr>
              <a:t>entorno</a:t>
            </a:r>
            <a:r>
              <a:rPr lang="en-US" sz="1700" dirty="0">
                <a:sym typeface="Helvetica Neue"/>
              </a:rPr>
              <a:t> de</a:t>
            </a:r>
            <a:r>
              <a:rPr lang="en-US" sz="1700" i="1" dirty="0">
                <a:sym typeface="Helvetica Neue"/>
              </a:rPr>
              <a:t> </a:t>
            </a:r>
            <a:r>
              <a:rPr lang="en-US" sz="1700" i="1" dirty="0" err="1">
                <a:sym typeface="Helvetica Neue"/>
              </a:rPr>
              <a:t>Whiteson</a:t>
            </a:r>
            <a:r>
              <a:rPr lang="en-US" sz="1700" i="1" dirty="0">
                <a:sym typeface="Helvetica Neue"/>
              </a:rPr>
              <a:t> Research Lab </a:t>
            </a:r>
            <a:r>
              <a:rPr lang="en-US" sz="1700" dirty="0">
                <a:sym typeface="Helvetica Neue"/>
              </a:rPr>
              <a:t>para </a:t>
            </a:r>
            <a:r>
              <a:rPr lang="en-US" sz="1700" dirty="0" err="1">
                <a:sym typeface="Helvetica Neue"/>
              </a:rPr>
              <a:t>el</a:t>
            </a:r>
            <a:r>
              <a:rPr lang="en-US" sz="1700" dirty="0">
                <a:sym typeface="Helvetica Neue"/>
              </a:rPr>
              <a:t> </a:t>
            </a:r>
            <a:r>
              <a:rPr lang="en-US" sz="1700" dirty="0" err="1">
                <a:sym typeface="Helvetica Neue"/>
              </a:rPr>
              <a:t>aprendizaje</a:t>
            </a:r>
            <a:r>
              <a:rPr lang="en-US" sz="1700" dirty="0">
                <a:sym typeface="Helvetica Neue"/>
              </a:rPr>
              <a:t> </a:t>
            </a:r>
            <a:r>
              <a:rPr lang="en-US" sz="1700" dirty="0" err="1">
                <a:sym typeface="Helvetica Neue"/>
              </a:rPr>
              <a:t>multiagente</a:t>
            </a:r>
            <a:r>
              <a:rPr lang="en-US" sz="1700" dirty="0">
                <a:sym typeface="Helvetica Neue"/>
              </a:rPr>
              <a:t> </a:t>
            </a:r>
            <a:r>
              <a:rPr lang="en-US" sz="1700" dirty="0" err="1">
                <a:sym typeface="Helvetica Neue"/>
              </a:rPr>
              <a:t>colaborativo</a:t>
            </a:r>
            <a:r>
              <a:rPr lang="en-US" sz="1700" dirty="0">
                <a:sym typeface="Helvetica Neue"/>
              </a:rPr>
              <a:t> de </a:t>
            </a:r>
            <a:r>
              <a:rPr lang="en-US" sz="1700" i="1" dirty="0">
                <a:sym typeface="Helvetica Neue"/>
              </a:rPr>
              <a:t>StarCraft II</a:t>
            </a:r>
            <a:r>
              <a:rPr lang="en-US" sz="1700" dirty="0">
                <a:sym typeface="Helvetica Neue"/>
              </a:rPr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700" dirty="0" err="1">
                <a:sym typeface="Helvetica Neue"/>
              </a:rPr>
              <a:t>Utiliza</a:t>
            </a:r>
            <a:r>
              <a:rPr lang="en-US" sz="1700" dirty="0">
                <a:sym typeface="Helvetica Neue"/>
              </a:rPr>
              <a:t> la </a:t>
            </a:r>
            <a:r>
              <a:rPr lang="en-US" sz="1700" i="1" dirty="0">
                <a:sym typeface="Helvetica Neue"/>
              </a:rPr>
              <a:t>API</a:t>
            </a:r>
            <a:r>
              <a:rPr lang="en-US" sz="1700" dirty="0">
                <a:sym typeface="Helvetica Neue"/>
              </a:rPr>
              <a:t> de IA de </a:t>
            </a:r>
            <a:r>
              <a:rPr lang="en-US" sz="1700" i="1" dirty="0">
                <a:sym typeface="Helvetica Neue"/>
              </a:rPr>
              <a:t>StarCraft II</a:t>
            </a:r>
            <a:r>
              <a:rPr lang="en-US" sz="1700" dirty="0">
                <a:sym typeface="Helvetica Neue"/>
              </a:rPr>
              <a:t>.</a:t>
            </a:r>
            <a:endParaRPr lang="en-US" sz="1700" i="1" dirty="0">
              <a:sym typeface="Helvetica Neue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4"/>
          <a:srcRect l="15186" r="8050"/>
          <a:stretch/>
        </p:blipFill>
        <p:spPr>
          <a:xfrm>
            <a:off x="5827153" y="34845"/>
            <a:ext cx="3205164" cy="2634648"/>
          </a:xfrm>
          <a:prstGeom prst="rect">
            <a:avLst/>
          </a:prstGeom>
          <a:noFill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C786E-AD49-432F-A1EB-47D89A945C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404502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4400" b="1">
                <a:sym typeface="Helvetica Neue"/>
              </a:rPr>
              <a:t>Minecraft</a:t>
            </a:r>
            <a:endParaRPr lang="en-US" sz="4400">
              <a:sym typeface="Helvetica Neue"/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4045020" cy="326350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>
                <a:sym typeface="Helvetica Neue"/>
              </a:rPr>
              <a:t>Juego de mundo abierto.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>
                <a:sym typeface="Helvetica Neue"/>
              </a:rPr>
              <a:t>Los jugadores crean, exploran y socializan.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>
                <a:sym typeface="Helvetica Neue"/>
              </a:rPr>
              <a:t>Conclusión: </a:t>
            </a:r>
            <a:r>
              <a:rPr lang="en-US" b="1">
                <a:sym typeface="Helvetica Neue"/>
              </a:rPr>
              <a:t>posibilidades infinitas para los sistemas multiagente</a:t>
            </a:r>
            <a:r>
              <a:rPr lang="en-US">
                <a:sym typeface="Helvetica Neue"/>
              </a:rPr>
              <a:t>.</a:t>
            </a:r>
          </a:p>
        </p:txBody>
      </p:sp>
      <p:pic>
        <p:nvPicPr>
          <p:cNvPr id="1028" name="Picture 4" descr="Minecraft">
            <a:extLst>
              <a:ext uri="{FF2B5EF4-FFF2-40B4-BE49-F238E27FC236}">
                <a16:creationId xmlns:a16="http://schemas.microsoft.com/office/drawing/2014/main" id="{B6617DB1-AD8D-44F2-A3B2-6528E9F54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4781190" y="568885"/>
            <a:ext cx="3841678" cy="384167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515866"/>
            <a:ext cx="4103360" cy="4103360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690843"/>
            <a:ext cx="593266" cy="577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95FDE27-5D53-4D08-9CBE-A7D7735D4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i="1" dirty="0">
                <a:latin typeface="Helvetica Neue"/>
                <a:ea typeface="Helvetica Neue"/>
                <a:cs typeface="Helvetica Neue"/>
                <a:sym typeface="Helvetica Neue"/>
              </a:rPr>
              <a:t>MalmÖ</a:t>
            </a:r>
            <a:endParaRPr sz="1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s" sz="5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Plataforma de investigación de IA desarrollada en 2017 para Minecraft por Microsoft.</a:t>
            </a:r>
            <a:endParaRPr sz="5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s" sz="5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Ayuda a los sistemas multiagente a percibir y actuar en Minecraft.</a:t>
            </a:r>
            <a:endParaRPr sz="5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s" sz="5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2017, se realiza la competición </a:t>
            </a:r>
            <a:r>
              <a:rPr lang="es" sz="56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MalmÖ</a:t>
            </a:r>
            <a:r>
              <a:rPr lang="es" sz="5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 el siguiente escenario:</a:t>
            </a:r>
            <a:endParaRPr sz="5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301" y="1017725"/>
            <a:ext cx="4578624" cy="14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486" y="3748800"/>
            <a:ext cx="2467026" cy="12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822DFBA-BDC7-49F7-B3D1-C1E9972DB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</TotalTime>
  <Words>1227</Words>
  <Application>Microsoft Office PowerPoint</Application>
  <PresentationFormat>Presentación en pantalla (16:9)</PresentationFormat>
  <Paragraphs>165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Helvetica Neue</vt:lpstr>
      <vt:lpstr>Wingdings</vt:lpstr>
      <vt:lpstr>Hammersmith One</vt:lpstr>
      <vt:lpstr>Arial</vt:lpstr>
      <vt:lpstr>Calibri</vt:lpstr>
      <vt:lpstr>Calibri Light</vt:lpstr>
      <vt:lpstr>Tema de Office</vt:lpstr>
      <vt:lpstr> Sistemas multiagente en videojuegos</vt:lpstr>
      <vt:lpstr>Índice</vt:lpstr>
      <vt:lpstr>Motivación de los sistemas multiagente en videojuegos </vt:lpstr>
      <vt:lpstr>Aplicabilidad de los sistemas multiagente en los videojuegos</vt:lpstr>
      <vt:lpstr>Starcraft 2</vt:lpstr>
      <vt:lpstr>PySC2 - StarCraft II Learning Environment</vt:lpstr>
      <vt:lpstr>SMAC - StarCraft Multi-Agent Challenge</vt:lpstr>
      <vt:lpstr>Minecraft</vt:lpstr>
      <vt:lpstr>MalmÖ</vt:lpstr>
      <vt:lpstr>MARLÖ</vt:lpstr>
      <vt:lpstr>Final Fantasy XV</vt:lpstr>
      <vt:lpstr>Black &amp; White: BDI en videojuegos</vt:lpstr>
      <vt:lpstr>Herramientas para el desarrollo de sistemas multiagente</vt:lpstr>
      <vt:lpstr>IsoMonks</vt:lpstr>
      <vt:lpstr>UnityProlog</vt:lpstr>
      <vt:lpstr>Pogamut</vt:lpstr>
      <vt:lpstr>Otros juegos de Pogamut </vt:lpstr>
      <vt:lpstr>Conclusiones</vt:lpstr>
      <vt:lpstr>Sistemas multiagente en el presente: Alpha Star </vt:lpstr>
      <vt:lpstr>Sistemas multiagente en el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Sistemas multiagente en videojuegos</dc:title>
  <cp:lastModifiedBy>David A.</cp:lastModifiedBy>
  <cp:revision>17</cp:revision>
  <dcterms:modified xsi:type="dcterms:W3CDTF">2021-06-09T13:30:19Z</dcterms:modified>
</cp:coreProperties>
</file>